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Lst>
  <p:sldSz cy="5143500" cx="9144000"/>
  <p:notesSz cx="6858000" cy="9144000"/>
  <p:embeddedFontLst>
    <p:embeddedFont>
      <p:font typeface="Roboto"/>
      <p:regular r:id="rId42"/>
      <p:bold r:id="rId43"/>
      <p:italic r:id="rId44"/>
      <p:boldItalic r:id="rId45"/>
    </p:embeddedFont>
    <p:embeddedFont>
      <p:font typeface="Roboto Mono"/>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50" roundtripDataSignature="AMtx7mhfYf4RCI0OuIRr8ZTPVMYxy4tNj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0C25DDB-5209-4997-97F7-57868966A1F3}">
  <a:tblStyle styleId="{90C25DDB-5209-4997-97F7-57868966A1F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Roboto-regular.fntdata"/><Relationship Id="rId41" Type="http://schemas.openxmlformats.org/officeDocument/2006/relationships/slide" Target="slides/slide35.xml"/><Relationship Id="rId44" Type="http://schemas.openxmlformats.org/officeDocument/2006/relationships/font" Target="fonts/Roboto-italic.fntdata"/><Relationship Id="rId43" Type="http://schemas.openxmlformats.org/officeDocument/2006/relationships/font" Target="fonts/Roboto-bold.fntdata"/><Relationship Id="rId46" Type="http://schemas.openxmlformats.org/officeDocument/2006/relationships/font" Target="fonts/RobotoMono-regular.fntdata"/><Relationship Id="rId45"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Mono-italic.fntdata"/><Relationship Id="rId47" Type="http://schemas.openxmlformats.org/officeDocument/2006/relationships/font" Target="fonts/RobotoMono-bold.fntdata"/><Relationship Id="rId49" Type="http://schemas.openxmlformats.org/officeDocument/2006/relationships/font" Target="fonts/RobotoMon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0" Type="http://customschemas.google.com/relationships/presentationmetadata" Target="meta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bd637d1954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bd637d1954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Dont generate a solution, generate </a:t>
            </a:r>
            <a:r>
              <a:rPr lang="en"/>
              <a:t>thoughts</a:t>
            </a:r>
            <a:r>
              <a:rPr lang="en"/>
              <a:t> to proceed towards a solution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bd637d1954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bd637d1954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bd637d1954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bd637d1954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bd81bb0ed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bd81bb0ed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bd81bb0edf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bd81bb0edf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bd81bb0edf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bd81bb0edf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bd81bb0edf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bd81bb0edf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bd637d1954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bd637d1954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bd81bb0e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bd81bb0e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Signatures replace prompts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bd81bb0ed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bd81bb0ed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bd637d1954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bd637d195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bd81bb0edf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bd81bb0ed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bd81bb0edf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3bd81bb0ed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3bdb1b1220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3bdb1b1220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bdb1b1220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bdb1b1220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bd637d19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1" name="Google Shape;201;g3bd637d195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bd81bb0edf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g3bd81bb0edf_0_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bd81bb0edf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bd81bb0edf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bd637d195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g3bd637d1954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bd637d1954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 name="Google Shape;78;g3bd637d1954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bd637d1954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bd637d195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bd637d1954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bd637d1954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bd637d195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bd637d195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bd637d195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bd637d195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2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 name="Shape 17"/>
        <p:cNvGrpSpPr/>
        <p:nvPr/>
      </p:nvGrpSpPr>
      <p:grpSpPr>
        <a:xfrm>
          <a:off x="0" y="0"/>
          <a:ext cx="0" cy="0"/>
          <a:chOff x="0" y="0"/>
          <a:chExt cx="0" cy="0"/>
        </a:xfrm>
      </p:grpSpPr>
      <p:sp>
        <p:nvSpPr>
          <p:cNvPr id="18" name="Google Shape;18;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 name="Google Shape;19;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1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2" name="Google Shape;22;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5" name="Google Shape;25;p1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6" name="Google Shape;26;p1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7" name="Google Shape;27;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1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1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2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2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2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2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hyperlink" Target="http://huggingface.co" TargetMode="Externa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s://huggingface.co/docs/transformers/main_classes/tokenizer" TargetMode="External"/><Relationship Id="rId4" Type="http://schemas.openxmlformats.org/officeDocument/2006/relationships/hyperlink" Target="https://huggingface.co/docs/transformers/main_classes/image_processor" TargetMode="External"/><Relationship Id="rId5" Type="http://schemas.openxmlformats.org/officeDocument/2006/relationships/hyperlink" Target="https://huggingface.co/docs/transformers/main_classes/feature_extractor" TargetMode="External"/><Relationship Id="rId6" Type="http://schemas.openxmlformats.org/officeDocument/2006/relationships/hyperlink" Target="https://huggingface.co/docs/transformers/main_classes/processors" TargetMode="External"/><Relationship Id="rId7" Type="http://schemas.openxmlformats.org/officeDocument/2006/relationships/hyperlink" Target="https://huggingface.co/docs/transformers/main_classes/model"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
              <a:t>Prompting Techniques,Dspy and HuggingFace Pipelines</a:t>
            </a:r>
            <a:endParaRPr/>
          </a:p>
        </p:txBody>
      </p:sp>
      <p:sp>
        <p:nvSpPr>
          <p:cNvPr id="55" name="Google Shape;55;p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g3bd637d1954_0_8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Tree of Thought (Princeton/Deepmind)</a:t>
            </a:r>
            <a:endParaRPr/>
          </a:p>
        </p:txBody>
      </p:sp>
      <p:pic>
        <p:nvPicPr>
          <p:cNvPr id="112" name="Google Shape;112;g3bd637d1954_0_84"/>
          <p:cNvPicPr preferRelativeResize="0"/>
          <p:nvPr/>
        </p:nvPicPr>
        <p:blipFill>
          <a:blip r:embed="rId3">
            <a:alphaModFix/>
          </a:blip>
          <a:stretch>
            <a:fillRect/>
          </a:stretch>
        </p:blipFill>
        <p:spPr>
          <a:xfrm>
            <a:off x="810075" y="1117100"/>
            <a:ext cx="7523847" cy="38209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g3bd637d1954_0_9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Sample Tree of Thought task: The game of 24</a:t>
            </a:r>
            <a:endParaRPr/>
          </a:p>
        </p:txBody>
      </p:sp>
      <p:pic>
        <p:nvPicPr>
          <p:cNvPr id="118" name="Google Shape;118;g3bd637d1954_0_97"/>
          <p:cNvPicPr preferRelativeResize="0"/>
          <p:nvPr/>
        </p:nvPicPr>
        <p:blipFill>
          <a:blip r:embed="rId3">
            <a:alphaModFix/>
          </a:blip>
          <a:stretch>
            <a:fillRect/>
          </a:stretch>
        </p:blipFill>
        <p:spPr>
          <a:xfrm>
            <a:off x="2824163" y="1253450"/>
            <a:ext cx="3495675" cy="2400300"/>
          </a:xfrm>
          <a:prstGeom prst="rect">
            <a:avLst/>
          </a:prstGeom>
          <a:noFill/>
          <a:ln>
            <a:noFill/>
          </a:ln>
        </p:spPr>
      </p:pic>
      <p:sp>
        <p:nvSpPr>
          <p:cNvPr id="119" name="Google Shape;119;g3bd637d1954_0_97"/>
          <p:cNvSpPr txBox="1"/>
          <p:nvPr/>
        </p:nvSpPr>
        <p:spPr>
          <a:xfrm>
            <a:off x="651450" y="4003100"/>
            <a:ext cx="7597800" cy="1025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lang="en" sz="1200">
                <a:solidFill>
                  <a:srgbClr val="334155"/>
                </a:solidFill>
                <a:highlight>
                  <a:srgbClr val="FFFFFF"/>
                </a:highlight>
                <a:latin typeface="Roboto"/>
                <a:ea typeface="Roboto"/>
                <a:cs typeface="Roboto"/>
                <a:sym typeface="Roboto"/>
              </a:rPr>
              <a:t> For example, given input “4 9 10 13”, a solution output could be “(10 - 4) * (13 - 9) = 24” </a:t>
            </a:r>
            <a:endParaRPr sz="1200">
              <a:solidFill>
                <a:srgbClr val="334155"/>
              </a:solidFill>
              <a:highlight>
                <a:srgbClr val="FFFFFF"/>
              </a:highlight>
              <a:latin typeface="Roboto"/>
              <a:ea typeface="Roboto"/>
              <a:cs typeface="Roboto"/>
              <a:sym typeface="Roboto"/>
            </a:endParaRPr>
          </a:p>
          <a:p>
            <a:pPr indent="0" lvl="0" marL="0" rtl="0" algn="l">
              <a:lnSpc>
                <a:spcPct val="115000"/>
              </a:lnSpc>
              <a:spcBef>
                <a:spcPts val="1800"/>
              </a:spcBef>
              <a:spcAft>
                <a:spcPts val="0"/>
              </a:spcAft>
              <a:buNone/>
            </a:pPr>
            <a:r>
              <a:rPr lang="en" sz="1200">
                <a:solidFill>
                  <a:srgbClr val="334155"/>
                </a:solidFill>
                <a:highlight>
                  <a:srgbClr val="FFFFFF"/>
                </a:highlight>
                <a:latin typeface="Roboto"/>
                <a:ea typeface="Roboto"/>
                <a:cs typeface="Roboto"/>
                <a:sym typeface="Roboto"/>
              </a:rPr>
              <a:t>Decompose the thoughts into 3 steps, each involving an intermediate equation on  2 remaining numbers. At each step, the best b=5 candidates are kept.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g3bd637d1954_0_8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Tree of Thought</a:t>
            </a:r>
            <a:endParaRPr/>
          </a:p>
        </p:txBody>
      </p:sp>
      <p:pic>
        <p:nvPicPr>
          <p:cNvPr id="125" name="Google Shape;125;g3bd637d1954_0_89"/>
          <p:cNvPicPr preferRelativeResize="0"/>
          <p:nvPr/>
        </p:nvPicPr>
        <p:blipFill>
          <a:blip r:embed="rId3">
            <a:alphaModFix/>
          </a:blip>
          <a:stretch>
            <a:fillRect/>
          </a:stretch>
        </p:blipFill>
        <p:spPr>
          <a:xfrm>
            <a:off x="494650" y="2692725"/>
            <a:ext cx="8048625" cy="2324100"/>
          </a:xfrm>
          <a:prstGeom prst="rect">
            <a:avLst/>
          </a:prstGeom>
          <a:noFill/>
          <a:ln>
            <a:noFill/>
          </a:ln>
        </p:spPr>
      </p:pic>
      <p:sp>
        <p:nvSpPr>
          <p:cNvPr id="126" name="Google Shape;126;g3bd637d1954_0_89"/>
          <p:cNvSpPr txBox="1"/>
          <p:nvPr/>
        </p:nvSpPr>
        <p:spPr>
          <a:xfrm>
            <a:off x="243363" y="1234750"/>
            <a:ext cx="8551200" cy="100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800"/>
              </a:spcBef>
              <a:spcAft>
                <a:spcPts val="0"/>
              </a:spcAft>
              <a:buNone/>
            </a:pPr>
            <a:r>
              <a:rPr lang="en" sz="1200">
                <a:solidFill>
                  <a:srgbClr val="334155"/>
                </a:solidFill>
                <a:highlight>
                  <a:srgbClr val="FFFFFF"/>
                </a:highlight>
                <a:latin typeface="Roboto"/>
                <a:ea typeface="Roboto"/>
                <a:cs typeface="Roboto"/>
                <a:sym typeface="Roboto"/>
              </a:rPr>
              <a:t>To perform BFS in ToT for the Game of 24 task, the LM is prompted to evaluate each thought candidate as "sure/maybe/impossible" with regard to reaching 24. As stated by the authors, "the aim is to promote correct partial solutions that can be verdicted within few lookahead trials, and eliminate impossible partial solutions based on "too big/small" commonsense, and keep the rest "maybe"". Values are sampled 3 times for each thought. </a:t>
            </a:r>
            <a:endParaRPr sz="1200">
              <a:solidFill>
                <a:srgbClr val="334155"/>
              </a:solidFill>
              <a:highlight>
                <a:srgbClr val="FFFFFF"/>
              </a:highlight>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3bd81bb0edf_0_1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Tree of Thought</a:t>
            </a:r>
            <a:endParaRPr/>
          </a:p>
        </p:txBody>
      </p:sp>
      <p:pic>
        <p:nvPicPr>
          <p:cNvPr id="132" name="Google Shape;132;g3bd81bb0edf_0_12"/>
          <p:cNvPicPr preferRelativeResize="0"/>
          <p:nvPr/>
        </p:nvPicPr>
        <p:blipFill>
          <a:blip r:embed="rId3">
            <a:alphaModFix/>
          </a:blip>
          <a:stretch>
            <a:fillRect/>
          </a:stretch>
        </p:blipFill>
        <p:spPr>
          <a:xfrm>
            <a:off x="857975" y="1139825"/>
            <a:ext cx="7428051" cy="38209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g3bd81bb0edf_0_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Enforcing validation on Responses with Pydantic</a:t>
            </a:r>
            <a:endParaRPr/>
          </a:p>
          <a:p>
            <a:pPr indent="0" lvl="0" marL="0" rtl="0" algn="l">
              <a:spcBef>
                <a:spcPts val="0"/>
              </a:spcBef>
              <a:spcAft>
                <a:spcPts val="0"/>
              </a:spcAft>
              <a:buNone/>
            </a:pPr>
            <a:r>
              <a:t/>
            </a:r>
            <a:endParaRPr/>
          </a:p>
        </p:txBody>
      </p:sp>
      <p:sp>
        <p:nvSpPr>
          <p:cNvPr id="138" name="Google Shape;138;g3bd81bb0edf_0_38"/>
          <p:cNvSpPr txBox="1"/>
          <p:nvPr>
            <p:ph idx="1" type="body"/>
          </p:nvPr>
        </p:nvSpPr>
        <p:spPr>
          <a:xfrm>
            <a:off x="311700" y="1152475"/>
            <a:ext cx="8520600" cy="2612400"/>
          </a:xfrm>
          <a:prstGeom prst="rect">
            <a:avLst/>
          </a:prstGeom>
        </p:spPr>
        <p:txBody>
          <a:bodyPr anchorCtr="0" anchor="t" bIns="91425" lIns="91425" spcFirstLastPara="1" rIns="91425" wrap="square" tIns="91425">
            <a:noAutofit/>
          </a:bodyPr>
          <a:lstStyle/>
          <a:p>
            <a:pPr indent="-317500" lvl="0" marL="457200" rtl="0" algn="l">
              <a:spcBef>
                <a:spcPts val="1200"/>
              </a:spcBef>
              <a:spcAft>
                <a:spcPts val="0"/>
              </a:spcAft>
              <a:buClr>
                <a:schemeClr val="dk1"/>
              </a:buClr>
              <a:buSzPts val="1400"/>
              <a:buChar char="●"/>
            </a:pPr>
            <a:r>
              <a:rPr b="1" lang="en" sz="1400">
                <a:solidFill>
                  <a:schemeClr val="dk1"/>
                </a:solidFill>
              </a:rPr>
              <a:t>Schema enforcement</a:t>
            </a:r>
            <a:r>
              <a:rPr lang="en" sz="1400">
                <a:solidFill>
                  <a:schemeClr val="dk1"/>
                </a:solidFill>
              </a:rPr>
              <a:t>: You define exactly what fields you expect (</a:t>
            </a:r>
            <a:r>
              <a:rPr lang="en" sz="1400">
                <a:solidFill>
                  <a:srgbClr val="188038"/>
                </a:solidFill>
              </a:rPr>
              <a:t>score</a:t>
            </a:r>
            <a:r>
              <a:rPr lang="en" sz="1400">
                <a:solidFill>
                  <a:schemeClr val="dk1"/>
                </a:solidFill>
              </a:rPr>
              <a:t>, </a:t>
            </a:r>
            <a:r>
              <a:rPr lang="en" sz="1400">
                <a:solidFill>
                  <a:srgbClr val="188038"/>
                </a:solidFill>
              </a:rPr>
              <a:t>reasoning</a:t>
            </a:r>
            <a:r>
              <a:rPr lang="en" sz="1400">
                <a:solidFill>
                  <a:schemeClr val="dk1"/>
                </a:solidFill>
              </a:rPr>
              <a:t>), their types, and constraints.</a:t>
            </a:r>
            <a:endParaRPr sz="1400">
              <a:solidFill>
                <a:schemeClr val="dk1"/>
              </a:solidFill>
            </a:endParaRPr>
          </a:p>
          <a:p>
            <a:pPr indent="-317500" lvl="0" marL="457200" rtl="0" algn="l">
              <a:spcBef>
                <a:spcPts val="0"/>
              </a:spcBef>
              <a:spcAft>
                <a:spcPts val="0"/>
              </a:spcAft>
              <a:buClr>
                <a:schemeClr val="dk1"/>
              </a:buClr>
              <a:buSzPts val="1400"/>
              <a:buChar char="●"/>
            </a:pPr>
            <a:r>
              <a:rPr b="1" lang="en" sz="1400">
                <a:solidFill>
                  <a:schemeClr val="dk1"/>
                </a:solidFill>
              </a:rPr>
              <a:t>Validation</a:t>
            </a:r>
            <a:r>
              <a:rPr lang="en" sz="1400">
                <a:solidFill>
                  <a:schemeClr val="dk1"/>
                </a:solidFill>
              </a:rPr>
              <a:t>: If the LLM produces malformed or incomplete output, Pydantic raises an error instead of silently passing bad data.</a:t>
            </a:r>
            <a:endParaRPr sz="1400">
              <a:solidFill>
                <a:schemeClr val="dk1"/>
              </a:solidFill>
            </a:endParaRPr>
          </a:p>
          <a:p>
            <a:pPr indent="-317500" lvl="0" marL="457200" rtl="0" algn="l">
              <a:spcBef>
                <a:spcPts val="0"/>
              </a:spcBef>
              <a:spcAft>
                <a:spcPts val="0"/>
              </a:spcAft>
              <a:buClr>
                <a:schemeClr val="dk1"/>
              </a:buClr>
              <a:buSzPts val="1400"/>
              <a:buChar char="●"/>
            </a:pPr>
            <a:r>
              <a:rPr b="1" lang="en" sz="1400">
                <a:solidFill>
                  <a:schemeClr val="dk1"/>
                </a:solidFill>
              </a:rPr>
              <a:t>Parsing</a:t>
            </a:r>
            <a:r>
              <a:rPr lang="en" sz="1400">
                <a:solidFill>
                  <a:schemeClr val="dk1"/>
                </a:solidFill>
              </a:rPr>
              <a:t>: Converts raw text into Python objects automatically, so you can work with structured data instead of strings.</a:t>
            </a:r>
            <a:endParaRPr sz="1400">
              <a:solidFill>
                <a:schemeClr val="dk1"/>
              </a:solidFill>
            </a:endParaRPr>
          </a:p>
          <a:p>
            <a:pPr indent="-317500" lvl="0" marL="457200" rtl="0" algn="l">
              <a:spcBef>
                <a:spcPts val="0"/>
              </a:spcBef>
              <a:spcAft>
                <a:spcPts val="0"/>
              </a:spcAft>
              <a:buClr>
                <a:schemeClr val="dk1"/>
              </a:buClr>
              <a:buSzPts val="1400"/>
              <a:buChar char="●"/>
            </a:pPr>
            <a:r>
              <a:rPr b="1" lang="en" sz="1400">
                <a:solidFill>
                  <a:schemeClr val="dk1"/>
                </a:solidFill>
              </a:rPr>
              <a:t>Documentation</a:t>
            </a:r>
            <a:r>
              <a:rPr lang="en" sz="1400">
                <a:solidFill>
                  <a:schemeClr val="dk1"/>
                </a:solidFill>
              </a:rPr>
              <a:t>: Field descriptions double as guidance for the LLM, nudging it to produce the right format.</a:t>
            </a:r>
            <a:endParaRPr sz="1400">
              <a:solidFill>
                <a:schemeClr val="dk1"/>
              </a:solidFill>
            </a:endParaRPr>
          </a:p>
          <a:p>
            <a:pPr indent="-317500" lvl="0" marL="457200" rtl="0" algn="l">
              <a:spcBef>
                <a:spcPts val="0"/>
              </a:spcBef>
              <a:spcAft>
                <a:spcPts val="0"/>
              </a:spcAft>
              <a:buClr>
                <a:schemeClr val="dk1"/>
              </a:buClr>
              <a:buSzPts val="1400"/>
              <a:buChar char="●"/>
            </a:pPr>
            <a:r>
              <a:rPr b="1" lang="en" sz="1400">
                <a:solidFill>
                  <a:schemeClr val="dk1"/>
                </a:solidFill>
              </a:rPr>
              <a:t>Reproducibility</a:t>
            </a:r>
            <a:r>
              <a:rPr lang="en" sz="1400">
                <a:solidFill>
                  <a:schemeClr val="dk1"/>
                </a:solidFill>
              </a:rPr>
              <a:t>: Ensures outputs are consistent across runs,</a:t>
            </a:r>
            <a:endParaRPr sz="1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3bd81bb0edf_0_7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Pydantic example: Extract Name,SSN, and Address</a:t>
            </a:r>
            <a:endParaRPr/>
          </a:p>
        </p:txBody>
      </p:sp>
      <p:pic>
        <p:nvPicPr>
          <p:cNvPr id="144" name="Google Shape;144;g3bd81bb0edf_0_72"/>
          <p:cNvPicPr preferRelativeResize="0"/>
          <p:nvPr/>
        </p:nvPicPr>
        <p:blipFill>
          <a:blip r:embed="rId3">
            <a:alphaModFix/>
          </a:blip>
          <a:stretch>
            <a:fillRect/>
          </a:stretch>
        </p:blipFill>
        <p:spPr>
          <a:xfrm>
            <a:off x="1876425" y="1094375"/>
            <a:ext cx="5391150" cy="38195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g3bd81bb0edf_0_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Pydantic example: </a:t>
            </a:r>
            <a:r>
              <a:rPr lang="en"/>
              <a:t>structured</a:t>
            </a:r>
            <a:r>
              <a:rPr lang="en"/>
              <a:t> scoring</a:t>
            </a:r>
            <a:endParaRPr/>
          </a:p>
        </p:txBody>
      </p:sp>
      <p:sp>
        <p:nvSpPr>
          <p:cNvPr id="150" name="Google Shape;150;g3bd81bb0edf_0_44"/>
          <p:cNvSpPr txBox="1"/>
          <p:nvPr/>
        </p:nvSpPr>
        <p:spPr>
          <a:xfrm>
            <a:off x="484800" y="1196825"/>
            <a:ext cx="77955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a:t>Ensure the LLM produces valid API calls with method, endpoint, and parameters.</a:t>
            </a:r>
            <a:endParaRPr/>
          </a:p>
        </p:txBody>
      </p:sp>
      <p:pic>
        <p:nvPicPr>
          <p:cNvPr id="151" name="Google Shape;151;g3bd81bb0edf_0_44"/>
          <p:cNvPicPr preferRelativeResize="0"/>
          <p:nvPr/>
        </p:nvPicPr>
        <p:blipFill rotWithShape="1">
          <a:blip r:embed="rId3">
            <a:alphaModFix/>
          </a:blip>
          <a:srcRect b="0" l="0" r="3725" t="39492"/>
          <a:stretch/>
        </p:blipFill>
        <p:spPr>
          <a:xfrm>
            <a:off x="553875" y="1651375"/>
            <a:ext cx="5657725" cy="754975"/>
          </a:xfrm>
          <a:prstGeom prst="rect">
            <a:avLst/>
          </a:prstGeom>
          <a:noFill/>
          <a:ln>
            <a:noFill/>
          </a:ln>
        </p:spPr>
      </p:pic>
      <p:sp>
        <p:nvSpPr>
          <p:cNvPr id="152" name="Google Shape;152;g3bd81bb0edf_0_44"/>
          <p:cNvSpPr txBox="1"/>
          <p:nvPr/>
        </p:nvSpPr>
        <p:spPr>
          <a:xfrm>
            <a:off x="553875" y="2636150"/>
            <a:ext cx="7036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LLM output:</a:t>
            </a:r>
            <a:endParaRPr/>
          </a:p>
          <a:p>
            <a:pPr indent="0" lvl="0" marL="0" rtl="0" algn="l">
              <a:spcBef>
                <a:spcPts val="0"/>
              </a:spcBef>
              <a:spcAft>
                <a:spcPts val="0"/>
              </a:spcAft>
              <a:buNone/>
            </a:pPr>
            <a:r>
              <a:rPr lang="en"/>
              <a:t>json</a:t>
            </a:r>
            <a:endParaRPr/>
          </a:p>
          <a:p>
            <a:pPr indent="0" lvl="0" marL="0" rtl="0" algn="l">
              <a:spcBef>
                <a:spcPts val="0"/>
              </a:spcBef>
              <a:spcAft>
                <a:spcPts val="0"/>
              </a:spcAft>
              <a:buNone/>
            </a:pPr>
            <a:r>
              <a:rPr lang="en"/>
              <a:t>{"score": 7.5, "reasoning": "The move creates a multiple of the target"}</a:t>
            </a:r>
            <a:endParaRPr/>
          </a:p>
        </p:txBody>
      </p:sp>
      <p:sp>
        <p:nvSpPr>
          <p:cNvPr id="153" name="Google Shape;153;g3bd81bb0edf_0_44"/>
          <p:cNvSpPr txBox="1"/>
          <p:nvPr/>
        </p:nvSpPr>
        <p:spPr>
          <a:xfrm>
            <a:off x="553875" y="3613325"/>
            <a:ext cx="7036500" cy="122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rPr>
              <a:t>Pydantic validates:</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rgbClr val="188038"/>
                </a:solidFill>
                <a:latin typeface="Roboto Mono"/>
                <a:ea typeface="Roboto Mono"/>
                <a:cs typeface="Roboto Mono"/>
                <a:sym typeface="Roboto Mono"/>
              </a:rPr>
              <a:t>score</a:t>
            </a:r>
            <a:r>
              <a:rPr lang="en" sz="1100">
                <a:solidFill>
                  <a:schemeClr val="dk1"/>
                </a:solidFill>
              </a:rPr>
              <a:t> is a float between 1 and 10.</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rgbClr val="188038"/>
                </a:solidFill>
                <a:latin typeface="Roboto Mono"/>
                <a:ea typeface="Roboto Mono"/>
                <a:cs typeface="Roboto Mono"/>
                <a:sym typeface="Roboto Mono"/>
              </a:rPr>
              <a:t>reasoning</a:t>
            </a:r>
            <a:r>
              <a:rPr lang="en" sz="1100">
                <a:solidFill>
                  <a:schemeClr val="dk1"/>
                </a:solidFill>
              </a:rPr>
              <a:t> is a string.</a:t>
            </a:r>
            <a:endParaRPr sz="1100">
              <a:solidFill>
                <a:schemeClr val="dk1"/>
              </a:solidFill>
            </a:endParaRPr>
          </a:p>
          <a:p>
            <a:pPr indent="0" lvl="0" marL="0" rtl="0" algn="l">
              <a:lnSpc>
                <a:spcPct val="115000"/>
              </a:lnSpc>
              <a:spcBef>
                <a:spcPts val="1200"/>
              </a:spcBef>
              <a:spcAft>
                <a:spcPts val="0"/>
              </a:spcAft>
              <a:buNone/>
            </a:pPr>
            <a:r>
              <a:rPr lang="en" sz="1100">
                <a:solidFill>
                  <a:schemeClr val="dk1"/>
                </a:solidFill>
              </a:rPr>
              <a:t>If valid → you get a clean </a:t>
            </a:r>
            <a:r>
              <a:rPr lang="en" sz="1100">
                <a:solidFill>
                  <a:srgbClr val="188038"/>
                </a:solidFill>
                <a:latin typeface="Roboto Mono"/>
                <a:ea typeface="Roboto Mono"/>
                <a:cs typeface="Roboto Mono"/>
                <a:sym typeface="Roboto Mono"/>
              </a:rPr>
              <a:t>Evaluation</a:t>
            </a:r>
            <a:r>
              <a:rPr lang="en" sz="1100">
                <a:solidFill>
                  <a:schemeClr val="dk1"/>
                </a:solidFill>
              </a:rPr>
              <a:t> object in Python.</a:t>
            </a:r>
            <a:endParaRPr sz="11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g3bd637d1954_0_8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DSPy (Stanford paper)</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3bd81bb0edf_0_0"/>
          <p:cNvSpPr/>
          <p:nvPr/>
        </p:nvSpPr>
        <p:spPr>
          <a:xfrm>
            <a:off x="1249900" y="1212025"/>
            <a:ext cx="2030100" cy="146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Signatures</a:t>
            </a:r>
            <a:endParaRPr/>
          </a:p>
          <a:p>
            <a:pPr indent="0" lvl="0" marL="0" rtl="0" algn="ctr">
              <a:spcBef>
                <a:spcPts val="0"/>
              </a:spcBef>
              <a:spcAft>
                <a:spcPts val="0"/>
              </a:spcAft>
              <a:buNone/>
            </a:pPr>
            <a:r>
              <a:rPr lang="en" sz="1100">
                <a:solidFill>
                  <a:schemeClr val="dk1"/>
                </a:solidFill>
              </a:rPr>
              <a:t>Define WHAT </a:t>
            </a:r>
            <a:endParaRPr sz="1100">
              <a:solidFill>
                <a:schemeClr val="dk1"/>
              </a:solidFill>
            </a:endParaRPr>
          </a:p>
          <a:p>
            <a:pPr indent="0" lvl="0" marL="0" rtl="0" algn="ctr">
              <a:spcBef>
                <a:spcPts val="0"/>
              </a:spcBef>
              <a:spcAft>
                <a:spcPts val="0"/>
              </a:spcAft>
              <a:buNone/>
            </a:pPr>
            <a:r>
              <a:rPr lang="en" sz="1100">
                <a:solidFill>
                  <a:schemeClr val="dk1"/>
                </a:solidFill>
              </a:rPr>
              <a:t>The </a:t>
            </a:r>
            <a:r>
              <a:rPr i="1" lang="en" sz="1100">
                <a:solidFill>
                  <a:schemeClr val="dk1"/>
                </a:solidFill>
              </a:rPr>
              <a:t>contract</a:t>
            </a:r>
            <a:r>
              <a:rPr lang="en" sz="1100">
                <a:solidFill>
                  <a:schemeClr val="dk1"/>
                </a:solidFill>
              </a:rPr>
              <a:t> between inputs and outputs.</a:t>
            </a:r>
            <a:endParaRPr sz="1100">
              <a:solidFill>
                <a:schemeClr val="dk1"/>
              </a:solidFill>
            </a:endParaRPr>
          </a:p>
          <a:p>
            <a:pPr indent="0" lvl="0" marL="0" rtl="0" algn="ctr">
              <a:spcBef>
                <a:spcPts val="0"/>
              </a:spcBef>
              <a:spcAft>
                <a:spcPts val="0"/>
              </a:spcAft>
              <a:buNone/>
            </a:pPr>
            <a:r>
              <a:rPr lang="en" sz="1100">
                <a:solidFill>
                  <a:schemeClr val="dk1"/>
                </a:solidFill>
              </a:rPr>
              <a:t>Example:</a:t>
            </a:r>
            <a:endParaRPr sz="1100">
              <a:solidFill>
                <a:schemeClr val="dk1"/>
              </a:solidFill>
            </a:endParaRPr>
          </a:p>
          <a:p>
            <a:pPr indent="0" lvl="0" marL="0" rtl="0" algn="ctr">
              <a:spcBef>
                <a:spcPts val="0"/>
              </a:spcBef>
              <a:spcAft>
                <a:spcPts val="0"/>
              </a:spcAft>
              <a:buClr>
                <a:schemeClr val="dk1"/>
              </a:buClr>
              <a:buSzPts val="1100"/>
              <a:buFont typeface="Arial"/>
              <a:buNone/>
            </a:pPr>
            <a:r>
              <a:rPr i="1" lang="en" sz="1100">
                <a:solidFill>
                  <a:schemeClr val="dk1"/>
                </a:solidFill>
              </a:rPr>
              <a:t>Input:English doc</a:t>
            </a:r>
            <a:br>
              <a:rPr i="1" lang="en" sz="1100">
                <a:solidFill>
                  <a:schemeClr val="dk1"/>
                </a:solidFill>
              </a:rPr>
            </a:br>
            <a:r>
              <a:rPr i="1" lang="en" sz="1100">
                <a:solidFill>
                  <a:schemeClr val="dk1"/>
                </a:solidFill>
              </a:rPr>
              <a:t>Output: Translation</a:t>
            </a:r>
            <a:endParaRPr i="1" sz="1100">
              <a:solidFill>
                <a:schemeClr val="dk1"/>
              </a:solidFill>
            </a:endParaRPr>
          </a:p>
          <a:p>
            <a:pPr indent="0" lvl="0" marL="0" rtl="0" algn="ctr">
              <a:spcBef>
                <a:spcPts val="0"/>
              </a:spcBef>
              <a:spcAft>
                <a:spcPts val="0"/>
              </a:spcAft>
              <a:buNone/>
            </a:pPr>
            <a:r>
              <a:t/>
            </a:r>
            <a:endParaRPr/>
          </a:p>
        </p:txBody>
      </p:sp>
      <p:sp>
        <p:nvSpPr>
          <p:cNvPr id="164" name="Google Shape;164;g3bd81bb0edf_0_0"/>
          <p:cNvSpPr/>
          <p:nvPr/>
        </p:nvSpPr>
        <p:spPr>
          <a:xfrm>
            <a:off x="4008151" y="1212025"/>
            <a:ext cx="2097300" cy="146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Modules</a:t>
            </a:r>
            <a:endParaRPr/>
          </a:p>
          <a:p>
            <a:pPr indent="0" lvl="0" marL="0" rtl="0" algn="ctr">
              <a:spcBef>
                <a:spcPts val="0"/>
              </a:spcBef>
              <a:spcAft>
                <a:spcPts val="0"/>
              </a:spcAft>
              <a:buNone/>
            </a:pPr>
            <a:r>
              <a:rPr lang="en" sz="1100"/>
              <a:t>Define HOW: </a:t>
            </a:r>
            <a:r>
              <a:rPr lang="en" sz="1100"/>
              <a:t>Encapsulate reusable logic to structure your program </a:t>
            </a:r>
            <a:endParaRPr sz="1100"/>
          </a:p>
          <a:p>
            <a:pPr indent="0" lvl="0" marL="0" rtl="0" algn="ctr">
              <a:spcBef>
                <a:spcPts val="0"/>
              </a:spcBef>
              <a:spcAft>
                <a:spcPts val="0"/>
              </a:spcAft>
              <a:buNone/>
            </a:pPr>
            <a:r>
              <a:t/>
            </a:r>
            <a:endParaRPr/>
          </a:p>
        </p:txBody>
      </p:sp>
      <p:sp>
        <p:nvSpPr>
          <p:cNvPr id="165" name="Google Shape;165;g3bd81bb0edf_0_0"/>
          <p:cNvSpPr/>
          <p:nvPr/>
        </p:nvSpPr>
        <p:spPr>
          <a:xfrm>
            <a:off x="6766375" y="1212030"/>
            <a:ext cx="1886100" cy="1333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Optimizers</a:t>
            </a:r>
            <a:endParaRPr/>
          </a:p>
          <a:p>
            <a:pPr indent="0" lvl="0" marL="0" rtl="0" algn="ctr">
              <a:spcBef>
                <a:spcPts val="0"/>
              </a:spcBef>
              <a:spcAft>
                <a:spcPts val="0"/>
              </a:spcAft>
              <a:buNone/>
            </a:pPr>
            <a:r>
              <a:rPr lang="en" sz="1100"/>
              <a:t>Auto optimizes prompts by running them against the set of sample data</a:t>
            </a:r>
            <a:endParaRPr sz="1100"/>
          </a:p>
          <a:p>
            <a:pPr indent="0" lvl="0" marL="0" rtl="0" algn="ctr">
              <a:spcBef>
                <a:spcPts val="0"/>
              </a:spcBef>
              <a:spcAft>
                <a:spcPts val="0"/>
              </a:spcAft>
              <a:buNone/>
            </a:pPr>
            <a:r>
              <a:t/>
            </a:r>
            <a:endParaRPr/>
          </a:p>
        </p:txBody>
      </p:sp>
      <p:sp>
        <p:nvSpPr>
          <p:cNvPr id="166" name="Google Shape;166;g3bd81bb0edf_0_0"/>
          <p:cNvSpPr/>
          <p:nvPr/>
        </p:nvSpPr>
        <p:spPr>
          <a:xfrm>
            <a:off x="1249888" y="2902175"/>
            <a:ext cx="1886100" cy="1333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Metrics</a:t>
            </a:r>
            <a:endParaRPr/>
          </a:p>
          <a:p>
            <a:pPr indent="0" lvl="0" marL="0" rtl="0" algn="ctr">
              <a:spcBef>
                <a:spcPts val="0"/>
              </a:spcBef>
              <a:spcAft>
                <a:spcPts val="0"/>
              </a:spcAft>
              <a:buNone/>
            </a:pPr>
            <a:r>
              <a:rPr lang="en" sz="1100"/>
              <a:t>Define what to optimize against</a:t>
            </a:r>
            <a:endParaRPr sz="1100"/>
          </a:p>
          <a:p>
            <a:pPr indent="0" lvl="0" marL="0" rtl="0" algn="ctr">
              <a:spcBef>
                <a:spcPts val="0"/>
              </a:spcBef>
              <a:spcAft>
                <a:spcPts val="0"/>
              </a:spcAft>
              <a:buNone/>
            </a:pPr>
            <a:r>
              <a:t/>
            </a:r>
            <a:endParaRPr/>
          </a:p>
        </p:txBody>
      </p:sp>
      <p:sp>
        <p:nvSpPr>
          <p:cNvPr id="167" name="Google Shape;167;g3bd81bb0edf_0_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Dspy: Compiling Declarative LLM calls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g3bd81bb0edf_0_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Modules</a:t>
            </a:r>
            <a:endParaRPr/>
          </a:p>
        </p:txBody>
      </p:sp>
      <p:pic>
        <p:nvPicPr>
          <p:cNvPr id="173" name="Google Shape;173;g3bd81bb0edf_0_32"/>
          <p:cNvPicPr preferRelativeResize="0"/>
          <p:nvPr/>
        </p:nvPicPr>
        <p:blipFill>
          <a:blip r:embed="rId3">
            <a:alphaModFix/>
          </a:blip>
          <a:stretch>
            <a:fillRect/>
          </a:stretch>
        </p:blipFill>
        <p:spPr>
          <a:xfrm>
            <a:off x="1977099" y="1463575"/>
            <a:ext cx="5576901" cy="3572974"/>
          </a:xfrm>
          <a:prstGeom prst="rect">
            <a:avLst/>
          </a:prstGeom>
          <a:noFill/>
          <a:ln cap="flat" cmpd="sng" w="9525">
            <a:solidFill>
              <a:schemeClr val="dk1"/>
            </a:solidFill>
            <a:prstDash val="solid"/>
            <a:round/>
            <a:headEnd len="sm" w="sm" type="none"/>
            <a:tailEnd len="sm" w="sm" type="none"/>
          </a:ln>
        </p:spPr>
      </p:pic>
      <p:graphicFrame>
        <p:nvGraphicFramePr>
          <p:cNvPr id="174" name="Google Shape;174;g3bd81bb0edf_0_32"/>
          <p:cNvGraphicFramePr/>
          <p:nvPr/>
        </p:nvGraphicFramePr>
        <p:xfrm>
          <a:off x="1977075" y="1082575"/>
          <a:ext cx="3000000" cy="3000000"/>
        </p:xfrm>
        <a:graphic>
          <a:graphicData uri="http://schemas.openxmlformats.org/drawingml/2006/table">
            <a:tbl>
              <a:tblPr>
                <a:noFill/>
                <a:tableStyleId>{90C25DDB-5209-4997-97F7-57868966A1F3}</a:tableStyleId>
              </a:tblPr>
              <a:tblGrid>
                <a:gridCol w="2788450"/>
                <a:gridCol w="2788450"/>
              </a:tblGrid>
              <a:tr h="381000">
                <a:tc>
                  <a:txBody>
                    <a:bodyPr/>
                    <a:lstStyle/>
                    <a:p>
                      <a:pPr indent="0" lvl="0" marL="0" rtl="0" algn="ctr">
                        <a:spcBef>
                          <a:spcPts val="0"/>
                        </a:spcBef>
                        <a:spcAft>
                          <a:spcPts val="0"/>
                        </a:spcAft>
                        <a:buNone/>
                      </a:pPr>
                      <a:r>
                        <a:rPr lang="en"/>
                        <a:t>Intent</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Use</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g3bd637d1954_0_6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LLM temperature setting </a:t>
            </a:r>
            <a:endParaRPr/>
          </a:p>
        </p:txBody>
      </p:sp>
      <p:sp>
        <p:nvSpPr>
          <p:cNvPr id="61" name="Google Shape;61;g3bd637d1954_0_6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1100">
                <a:solidFill>
                  <a:schemeClr val="dk1"/>
                </a:solidFill>
              </a:rPr>
              <a:t>Temperature controls randomness</a:t>
            </a:r>
            <a:r>
              <a:rPr lang="en" sz="1100">
                <a:solidFill>
                  <a:schemeClr val="dk1"/>
                </a:solidFill>
              </a:rPr>
              <a:t> in sampling:</a:t>
            </a:r>
            <a:endParaRPr sz="1100">
              <a:solidFill>
                <a:schemeClr val="dk1"/>
              </a:solidFill>
            </a:endParaRPr>
          </a:p>
          <a:p>
            <a:pPr indent="-298450" lvl="0" marL="457200" rtl="0" algn="l">
              <a:spcBef>
                <a:spcPts val="1200"/>
              </a:spcBef>
              <a:spcAft>
                <a:spcPts val="0"/>
              </a:spcAft>
              <a:buClr>
                <a:schemeClr val="dk1"/>
              </a:buClr>
              <a:buSzPts val="1100"/>
              <a:buChar char="●"/>
            </a:pPr>
            <a:r>
              <a:rPr lang="en" sz="1100">
                <a:solidFill>
                  <a:schemeClr val="dk1"/>
                </a:solidFill>
              </a:rPr>
              <a:t>At </a:t>
            </a:r>
            <a:r>
              <a:rPr b="1" lang="en" sz="1100">
                <a:solidFill>
                  <a:schemeClr val="dk1"/>
                </a:solidFill>
              </a:rPr>
              <a:t>temperature = 0</a:t>
            </a:r>
            <a:r>
              <a:rPr lang="en" sz="1100">
                <a:solidFill>
                  <a:schemeClr val="dk1"/>
                </a:solidFill>
              </a:rPr>
              <a:t>, the model is </a:t>
            </a:r>
            <a:r>
              <a:rPr b="1" lang="en" sz="1100">
                <a:solidFill>
                  <a:schemeClr val="dk1"/>
                </a:solidFill>
              </a:rPr>
              <a:t>deterministic</a:t>
            </a:r>
            <a:r>
              <a:rPr lang="en" sz="1100">
                <a:solidFill>
                  <a:schemeClr val="dk1"/>
                </a:solidFill>
              </a:rPr>
              <a:t> → same reasoning path every time → same answer.</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At </a:t>
            </a:r>
            <a:r>
              <a:rPr b="1" lang="en" sz="1100">
                <a:solidFill>
                  <a:schemeClr val="dk1"/>
                </a:solidFill>
              </a:rPr>
              <a:t>temperature &gt; 0</a:t>
            </a:r>
            <a:r>
              <a:rPr lang="en" sz="1100">
                <a:solidFill>
                  <a:schemeClr val="dk1"/>
                </a:solidFill>
              </a:rPr>
              <a:t> (e.g., 0.7–1.0), the model explores different reasoning paths → diverse answers.</a:t>
            </a:r>
            <a:endParaRPr sz="1100">
              <a:solidFill>
                <a:schemeClr val="dk1"/>
              </a:solidFill>
            </a:endParaRPr>
          </a:p>
          <a:p>
            <a:pPr indent="0" lvl="0" marL="0" rtl="0" algn="l">
              <a:spcBef>
                <a:spcPts val="1200"/>
              </a:spcBef>
              <a:spcAft>
                <a:spcPts val="0"/>
              </a:spcAft>
              <a:buNone/>
            </a:pPr>
            <a:r>
              <a:rPr b="1" lang="en" sz="1100">
                <a:solidFill>
                  <a:schemeClr val="dk1"/>
                </a:solidFill>
              </a:rPr>
              <a:t>Example: </a:t>
            </a:r>
            <a:br>
              <a:rPr b="1" lang="en" sz="1100">
                <a:solidFill>
                  <a:schemeClr val="dk1"/>
                </a:solidFill>
              </a:rPr>
            </a:br>
            <a:r>
              <a:rPr b="1" lang="en" sz="1100">
                <a:solidFill>
                  <a:schemeClr val="dk1"/>
                </a:solidFill>
              </a:rPr>
              <a:t>Question</a:t>
            </a:r>
            <a:r>
              <a:rPr lang="en" sz="1100">
                <a:solidFill>
                  <a:schemeClr val="dk1"/>
                </a:solidFill>
              </a:rPr>
              <a:t>: “What is 23 × 47?”</a:t>
            </a:r>
            <a:endParaRPr sz="1100">
              <a:solidFill>
                <a:schemeClr val="dk1"/>
              </a:solidFill>
            </a:endParaRPr>
          </a:p>
          <a:p>
            <a:pPr indent="-298450" lvl="0" marL="457200" rtl="0" algn="l">
              <a:spcBef>
                <a:spcPts val="1200"/>
              </a:spcBef>
              <a:spcAft>
                <a:spcPts val="0"/>
              </a:spcAft>
              <a:buClr>
                <a:schemeClr val="dk1"/>
              </a:buClr>
              <a:buSzPts val="1100"/>
              <a:buChar char="●"/>
            </a:pPr>
            <a:r>
              <a:rPr lang="en" sz="1100">
                <a:solidFill>
                  <a:schemeClr val="dk1"/>
                </a:solidFill>
              </a:rPr>
              <a:t>With </a:t>
            </a:r>
            <a:r>
              <a:rPr b="1" lang="en" sz="1100">
                <a:solidFill>
                  <a:schemeClr val="dk1"/>
                </a:solidFill>
              </a:rPr>
              <a:t>temperature = 0</a:t>
            </a:r>
            <a:r>
              <a:rPr lang="en" sz="1100">
                <a:solidFill>
                  <a:schemeClr val="dk1"/>
                </a:solidFill>
              </a:rPr>
              <a:t>:</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Model always produces the same reasoning steps → same answer.</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With </a:t>
            </a:r>
            <a:r>
              <a:rPr b="1" lang="en" sz="1100">
                <a:solidFill>
                  <a:schemeClr val="dk1"/>
                </a:solidFill>
              </a:rPr>
              <a:t>temperature = 0.8</a:t>
            </a:r>
            <a:r>
              <a:rPr lang="en" sz="1100">
                <a:solidFill>
                  <a:schemeClr val="dk1"/>
                </a:solidFill>
              </a:rPr>
              <a:t>:</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Path A: “23 × 47 = 20 × 47 + 3 × 47 = 940 + 141 = 1081.”</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Path B: “Break into 23 × 50 − 23 × 3 = 1150 − 69 = 1081.”</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Path C: “Use long multiplication: 23 × 47 = 1081.”</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Final step: Majority vote → 1081 (correct).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g3bd81bb0edf_0_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Optimizer</a:t>
            </a:r>
            <a:endParaRPr/>
          </a:p>
        </p:txBody>
      </p:sp>
      <p:pic>
        <p:nvPicPr>
          <p:cNvPr id="180" name="Google Shape;180;g3bd81bb0edf_0_22"/>
          <p:cNvPicPr preferRelativeResize="0"/>
          <p:nvPr/>
        </p:nvPicPr>
        <p:blipFill>
          <a:blip r:embed="rId3">
            <a:alphaModFix/>
          </a:blip>
          <a:stretch>
            <a:fillRect/>
          </a:stretch>
        </p:blipFill>
        <p:spPr>
          <a:xfrm>
            <a:off x="213000" y="1124675"/>
            <a:ext cx="8800724" cy="38209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3bd81bb0edf_0_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DSPy can enable small models to outperform </a:t>
            </a:r>
            <a:endParaRPr/>
          </a:p>
        </p:txBody>
      </p:sp>
      <p:pic>
        <p:nvPicPr>
          <p:cNvPr id="186" name="Google Shape;186;g3bd81bb0edf_0_27"/>
          <p:cNvPicPr preferRelativeResize="0"/>
          <p:nvPr/>
        </p:nvPicPr>
        <p:blipFill>
          <a:blip r:embed="rId3">
            <a:alphaModFix/>
          </a:blip>
          <a:stretch>
            <a:fillRect/>
          </a:stretch>
        </p:blipFill>
        <p:spPr>
          <a:xfrm>
            <a:off x="616588" y="1245875"/>
            <a:ext cx="7910815" cy="3820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3bdb1b12208_0_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DSPy or Langraph:How do I choose ?  </a:t>
            </a:r>
            <a:endParaRPr/>
          </a:p>
        </p:txBody>
      </p:sp>
      <p:pic>
        <p:nvPicPr>
          <p:cNvPr id="192" name="Google Shape;192;g3bdb1b12208_0_5"/>
          <p:cNvPicPr preferRelativeResize="0"/>
          <p:nvPr/>
        </p:nvPicPr>
        <p:blipFill>
          <a:blip r:embed="rId3">
            <a:alphaModFix/>
          </a:blip>
          <a:stretch>
            <a:fillRect/>
          </a:stretch>
        </p:blipFill>
        <p:spPr>
          <a:xfrm>
            <a:off x="1490875" y="1017725"/>
            <a:ext cx="6162259" cy="3820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3bdb1b12208_0_1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Using Dspy and Langgraph Together </a:t>
            </a:r>
            <a:endParaRPr/>
          </a:p>
        </p:txBody>
      </p:sp>
      <p:sp>
        <p:nvSpPr>
          <p:cNvPr id="198" name="Google Shape;198;g3bdb1b12208_0_10"/>
          <p:cNvSpPr txBox="1"/>
          <p:nvPr/>
        </p:nvSpPr>
        <p:spPr>
          <a:xfrm>
            <a:off x="311700" y="1182650"/>
            <a:ext cx="8520600" cy="2596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a:solidFill>
                  <a:schemeClr val="dk1"/>
                </a:solidFill>
              </a:rPr>
              <a:t>You can use DSPy modules </a:t>
            </a:r>
            <a:r>
              <a:rPr b="1" lang="en">
                <a:solidFill>
                  <a:schemeClr val="dk1"/>
                </a:solidFill>
              </a:rPr>
              <a:t>inside LangGraph nodes</a:t>
            </a:r>
            <a:r>
              <a:rPr lang="en">
                <a:solidFill>
                  <a:schemeClr val="dk1"/>
                </a:solidFill>
              </a:rPr>
              <a:t>:</a:t>
            </a:r>
            <a:endParaRPr>
              <a:solidFill>
                <a:schemeClr val="dk1"/>
              </a:solidFill>
            </a:endParaRPr>
          </a:p>
          <a:p>
            <a:pPr indent="-317500" lvl="0" marL="457200" rtl="0" algn="l">
              <a:lnSpc>
                <a:spcPct val="115000"/>
              </a:lnSpc>
              <a:spcBef>
                <a:spcPts val="1200"/>
              </a:spcBef>
              <a:spcAft>
                <a:spcPts val="0"/>
              </a:spcAft>
              <a:buClr>
                <a:schemeClr val="dk1"/>
              </a:buClr>
              <a:buSzPts val="1400"/>
              <a:buAutoNum type="arabicPeriod"/>
            </a:pPr>
            <a:r>
              <a:rPr lang="en">
                <a:solidFill>
                  <a:schemeClr val="dk1"/>
                </a:solidFill>
              </a:rPr>
              <a:t>Define a DSPy program (e.g., a multi‑hop question reasoning optimizer).</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lang="en">
                <a:solidFill>
                  <a:schemeClr val="dk1"/>
                </a:solidFill>
              </a:rPr>
              <a:t>Wrap that program as a callable function.</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lang="en">
                <a:solidFill>
                  <a:schemeClr val="dk1"/>
                </a:solidFill>
              </a:rPr>
              <a:t>Place it in a LangGraph node, so the graph orchestrates when and how DSPy runs.</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lang="en">
                <a:solidFill>
                  <a:schemeClr val="dk1"/>
                </a:solidFill>
              </a:rPr>
              <a:t>Other nodes can handle retrieval, tool calls, or post‑processing.</a:t>
            </a:r>
            <a:endParaRPr>
              <a:solidFill>
                <a:schemeClr val="dk1"/>
              </a:solidFill>
            </a:endParaRPr>
          </a:p>
          <a:p>
            <a:pPr indent="0" lvl="0" marL="0" rtl="0" algn="l">
              <a:lnSpc>
                <a:spcPct val="115000"/>
              </a:lnSpc>
              <a:spcBef>
                <a:spcPts val="1200"/>
              </a:spcBef>
              <a:spcAft>
                <a:spcPts val="0"/>
              </a:spcAft>
              <a:buNone/>
            </a:pPr>
            <a:r>
              <a:rPr lang="en">
                <a:solidFill>
                  <a:schemeClr val="dk1"/>
                </a:solidFill>
              </a:rPr>
              <a:t>This way:</a:t>
            </a:r>
            <a:endParaRPr>
              <a:solidFill>
                <a:schemeClr val="dk1"/>
              </a:solidFill>
            </a:endParaRPr>
          </a:p>
          <a:p>
            <a:pPr indent="-317500" lvl="0" marL="457200" rtl="0" algn="l">
              <a:lnSpc>
                <a:spcPct val="115000"/>
              </a:lnSpc>
              <a:spcBef>
                <a:spcPts val="1200"/>
              </a:spcBef>
              <a:spcAft>
                <a:spcPts val="0"/>
              </a:spcAft>
              <a:buClr>
                <a:schemeClr val="dk1"/>
              </a:buClr>
              <a:buSzPts val="1400"/>
              <a:buChar char="●"/>
            </a:pPr>
            <a:r>
              <a:rPr lang="en">
                <a:solidFill>
                  <a:schemeClr val="dk1"/>
                </a:solidFill>
              </a:rPr>
              <a:t>LangGraph manages the </a:t>
            </a:r>
            <a:r>
              <a:rPr b="1" lang="en">
                <a:solidFill>
                  <a:schemeClr val="dk1"/>
                </a:solidFill>
              </a:rPr>
              <a:t>workflow orchestration</a:t>
            </a:r>
            <a:r>
              <a:rPr lang="en">
                <a:solidFill>
                  <a:schemeClr val="dk1"/>
                </a:solidFill>
              </a:rPr>
              <a:t>.</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DSPy ensures each reasoning step is </a:t>
            </a:r>
            <a:r>
              <a:rPr b="1" lang="en">
                <a:solidFill>
                  <a:schemeClr val="dk1"/>
                </a:solidFill>
              </a:rPr>
              <a:t>optimized and reliable</a:t>
            </a:r>
            <a:r>
              <a:rPr lang="en">
                <a:solidFill>
                  <a:schemeClr val="dk1"/>
                </a:solidFill>
              </a:rPr>
              <a:t>.</a:t>
            </a:r>
            <a:endParaRPr>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3bd637d1954_0_0"/>
          <p:cNvSpPr txBox="1"/>
          <p:nvPr>
            <p:ph type="title"/>
          </p:nvPr>
        </p:nvSpPr>
        <p:spPr>
          <a:xfrm>
            <a:off x="311700" y="2150850"/>
            <a:ext cx="8520600" cy="8418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111"/>
              <a:buNone/>
            </a:pPr>
            <a:r>
              <a:rPr lang="en"/>
              <a:t>HuggingFace Pipelines API</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g3bd81bb0edf_0_8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What is HuggingFace</a:t>
            </a:r>
            <a:endParaRPr/>
          </a:p>
        </p:txBody>
      </p:sp>
      <p:sp>
        <p:nvSpPr>
          <p:cNvPr id="209" name="Google Shape;209;g3bd81bb0edf_0_8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1200"/>
              </a:spcBef>
              <a:spcAft>
                <a:spcPts val="0"/>
              </a:spcAft>
              <a:buClr>
                <a:schemeClr val="dk1"/>
              </a:buClr>
              <a:buSzPts val="1400"/>
              <a:buChar char="●"/>
            </a:pPr>
            <a:r>
              <a:rPr lang="en" sz="1400">
                <a:solidFill>
                  <a:schemeClr val="dk1"/>
                </a:solidFill>
              </a:rPr>
              <a:t>A leading platform for </a:t>
            </a:r>
            <a:r>
              <a:rPr b="1" lang="en" sz="1400">
                <a:solidFill>
                  <a:schemeClr val="dk1"/>
                </a:solidFill>
              </a:rPr>
              <a:t>machine learning and natural language processing (NLP)</a:t>
            </a:r>
            <a:r>
              <a:rPr lang="en" sz="1400">
                <a:solidFill>
                  <a:schemeClr val="dk1"/>
                </a:solidFill>
              </a:rPr>
              <a:t>.</a:t>
            </a: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rPr>
              <a:t>Hosts thousands of </a:t>
            </a:r>
            <a:r>
              <a:rPr b="1" lang="en" sz="1400">
                <a:solidFill>
                  <a:schemeClr val="dk1"/>
                </a:solidFill>
              </a:rPr>
              <a:t>pre‑trained models</a:t>
            </a:r>
            <a:r>
              <a:rPr lang="en" sz="1400">
                <a:solidFill>
                  <a:schemeClr val="dk1"/>
                </a:solidFill>
              </a:rPr>
              <a:t> (LLMs, vision, audio, etc.).</a:t>
            </a: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rPr>
              <a:t>Provides tools like </a:t>
            </a:r>
            <a:r>
              <a:rPr b="1" lang="en" sz="1400">
                <a:solidFill>
                  <a:schemeClr val="dk1"/>
                </a:solidFill>
              </a:rPr>
              <a:t>Transformers library</a:t>
            </a:r>
            <a:r>
              <a:rPr lang="en" sz="1400">
                <a:solidFill>
                  <a:schemeClr val="dk1"/>
                </a:solidFill>
              </a:rPr>
              <a:t>, </a:t>
            </a:r>
            <a:r>
              <a:rPr b="1" lang="en" sz="1400">
                <a:solidFill>
                  <a:schemeClr val="dk1"/>
                </a:solidFill>
              </a:rPr>
              <a:t>Datasets</a:t>
            </a:r>
            <a:r>
              <a:rPr lang="en" sz="1400">
                <a:solidFill>
                  <a:schemeClr val="dk1"/>
                </a:solidFill>
              </a:rPr>
              <a:t>, and </a:t>
            </a:r>
            <a:r>
              <a:rPr b="1" lang="en" sz="1400">
                <a:solidFill>
                  <a:schemeClr val="dk1"/>
                </a:solidFill>
              </a:rPr>
              <a:t>Spaces</a:t>
            </a:r>
            <a:r>
              <a:rPr lang="en" sz="1400">
                <a:solidFill>
                  <a:schemeClr val="dk1"/>
                </a:solidFill>
              </a:rPr>
              <a:t> for deploying ML apps.</a:t>
            </a: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rPr>
              <a:t>Community‑driven: researchers, developers, and companies share models openly.</a:t>
            </a:r>
            <a:endParaRPr sz="1400">
              <a:solidFill>
                <a:schemeClr val="dk1"/>
              </a:solidFill>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Getting Started</a:t>
            </a:r>
            <a:endParaRPr/>
          </a:p>
        </p:txBody>
      </p:sp>
      <p:sp>
        <p:nvSpPr>
          <p:cNvPr id="215" name="Google Shape;215;p3"/>
          <p:cNvSpPr txBox="1"/>
          <p:nvPr>
            <p:ph idx="1" type="body"/>
          </p:nvPr>
        </p:nvSpPr>
        <p:spPr>
          <a:xfrm>
            <a:off x="311700" y="1152475"/>
            <a:ext cx="41955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1"/>
              </a:buClr>
              <a:buSzPts val="1100"/>
              <a:buFont typeface="Arial"/>
              <a:buNone/>
            </a:pPr>
            <a:r>
              <a:rPr lang="en" sz="1100">
                <a:solidFill>
                  <a:schemeClr val="dk1"/>
                </a:solidFill>
              </a:rPr>
              <a:t>Go to </a:t>
            </a:r>
            <a:r>
              <a:rPr lang="en" sz="1100" u="sng">
                <a:solidFill>
                  <a:schemeClr val="hlink"/>
                </a:solidFill>
                <a:hlinkClick r:id="rId3"/>
              </a:rPr>
              <a:t>huggingface.co.</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Click </a:t>
            </a:r>
            <a:r>
              <a:rPr b="1" lang="en" sz="1100">
                <a:solidFill>
                  <a:schemeClr val="dk1"/>
                </a:solidFill>
              </a:rPr>
              <a:t>Sign Up</a:t>
            </a:r>
            <a:r>
              <a:rPr lang="en" sz="1100">
                <a:solidFill>
                  <a:schemeClr val="dk1"/>
                </a:solidFill>
              </a:rPr>
              <a:t> (top right).</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Enter your email, username, and password.</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Verify your email address.</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Log in to access your profile and models.</a:t>
            </a:r>
            <a:endParaRPr sz="1100">
              <a:solidFill>
                <a:schemeClr val="dk1"/>
              </a:solidFill>
            </a:endParaRPr>
          </a:p>
          <a:p>
            <a:pPr indent="0" lvl="0" marL="0" rtl="0" algn="l">
              <a:lnSpc>
                <a:spcPct val="115000"/>
              </a:lnSpc>
              <a:spcBef>
                <a:spcPts val="1200"/>
              </a:spcBef>
              <a:spcAft>
                <a:spcPts val="1200"/>
              </a:spcAft>
              <a:buSzPts val="1800"/>
              <a:buNone/>
            </a:pPr>
            <a:r>
              <a:t/>
            </a:r>
            <a:endParaRPr/>
          </a:p>
        </p:txBody>
      </p:sp>
      <p:pic>
        <p:nvPicPr>
          <p:cNvPr id="216" name="Google Shape;216;p3"/>
          <p:cNvPicPr preferRelativeResize="0"/>
          <p:nvPr/>
        </p:nvPicPr>
        <p:blipFill rotWithShape="1">
          <a:blip r:embed="rId4">
            <a:alphaModFix/>
          </a:blip>
          <a:srcRect b="0" l="0" r="0" t="0"/>
          <a:stretch/>
        </p:blipFill>
        <p:spPr>
          <a:xfrm>
            <a:off x="5053500" y="1152475"/>
            <a:ext cx="3590399" cy="38209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Generate an access token</a:t>
            </a:r>
            <a:endParaRPr/>
          </a:p>
        </p:txBody>
      </p:sp>
      <p:sp>
        <p:nvSpPr>
          <p:cNvPr id="222" name="Google Shape;222;p4"/>
          <p:cNvSpPr txBox="1"/>
          <p:nvPr>
            <p:ph idx="1" type="body"/>
          </p:nvPr>
        </p:nvSpPr>
        <p:spPr>
          <a:xfrm>
            <a:off x="311700" y="1152475"/>
            <a:ext cx="4029000" cy="34164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1200"/>
              </a:spcBef>
              <a:spcAft>
                <a:spcPts val="0"/>
              </a:spcAft>
              <a:buClr>
                <a:schemeClr val="dk1"/>
              </a:buClr>
              <a:buSzPts val="1400"/>
              <a:buAutoNum type="arabicPeriod"/>
            </a:pPr>
            <a:r>
              <a:rPr lang="en" sz="1400">
                <a:solidFill>
                  <a:schemeClr val="dk1"/>
                </a:solidFill>
              </a:rPr>
              <a:t>While logged in, click your profile picture → </a:t>
            </a:r>
            <a:r>
              <a:rPr b="1" lang="en" sz="1400">
                <a:solidFill>
                  <a:schemeClr val="dk1"/>
                </a:solidFill>
              </a:rPr>
              <a:t>Settings</a:t>
            </a:r>
            <a:r>
              <a:rPr lang="en" sz="1400">
                <a:solidFill>
                  <a:schemeClr val="dk1"/>
                </a:solidFill>
              </a:rPr>
              <a:t>.</a:t>
            </a:r>
            <a:endParaRPr sz="1400">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lang="en" sz="1400">
                <a:solidFill>
                  <a:schemeClr val="dk1"/>
                </a:solidFill>
              </a:rPr>
              <a:t>Navigate to </a:t>
            </a:r>
            <a:r>
              <a:rPr b="1" lang="en" sz="1400">
                <a:solidFill>
                  <a:schemeClr val="dk1"/>
                </a:solidFill>
              </a:rPr>
              <a:t>Access Tokens</a:t>
            </a:r>
            <a:r>
              <a:rPr lang="en" sz="1400">
                <a:solidFill>
                  <a:schemeClr val="dk1"/>
                </a:solidFill>
              </a:rPr>
              <a:t>.</a:t>
            </a:r>
            <a:endParaRPr sz="1400">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lang="en" sz="1400">
                <a:solidFill>
                  <a:schemeClr val="dk1"/>
                </a:solidFill>
              </a:rPr>
              <a:t>Click </a:t>
            </a:r>
            <a:r>
              <a:rPr b="1" lang="en" sz="1400">
                <a:solidFill>
                  <a:schemeClr val="dk1"/>
                </a:solidFill>
              </a:rPr>
              <a:t>New Token</a:t>
            </a:r>
            <a:r>
              <a:rPr lang="en" sz="1400">
                <a:solidFill>
                  <a:schemeClr val="dk1"/>
                </a:solidFill>
              </a:rPr>
              <a:t>.</a:t>
            </a:r>
            <a:endParaRPr sz="1400">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lang="en" sz="1400">
                <a:solidFill>
                  <a:schemeClr val="dk1"/>
                </a:solidFill>
              </a:rPr>
              <a:t>Choose the  name (</a:t>
            </a:r>
            <a:r>
              <a:rPr lang="en" sz="1400">
                <a:solidFill>
                  <a:srgbClr val="1F1F1F"/>
                </a:solidFill>
                <a:highlight>
                  <a:srgbClr val="FFFFFF"/>
                </a:highlight>
              </a:rPr>
              <a:t>HF_TOKEN</a:t>
            </a:r>
            <a:r>
              <a:rPr lang="en" sz="1400">
                <a:solidFill>
                  <a:schemeClr val="dk1"/>
                </a:solidFill>
              </a:rPr>
              <a:t>).</a:t>
            </a:r>
            <a:endParaRPr sz="1400">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lang="en" sz="1400">
                <a:solidFill>
                  <a:schemeClr val="dk1"/>
                </a:solidFill>
              </a:rPr>
              <a:t>Select </a:t>
            </a:r>
            <a:r>
              <a:rPr b="1" lang="en" sz="1400">
                <a:solidFill>
                  <a:schemeClr val="dk1"/>
                </a:solidFill>
              </a:rPr>
              <a:t>write </a:t>
            </a:r>
            <a:r>
              <a:rPr lang="en" sz="1400">
                <a:solidFill>
                  <a:schemeClr val="dk1"/>
                </a:solidFill>
              </a:rPr>
              <a:t> for token type</a:t>
            </a:r>
            <a:endParaRPr sz="1400">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lang="en" sz="1400">
                <a:solidFill>
                  <a:schemeClr val="dk1"/>
                </a:solidFill>
              </a:rPr>
              <a:t>Copy the generated token — keep it private!</a:t>
            </a:r>
            <a:endParaRPr sz="1400">
              <a:solidFill>
                <a:schemeClr val="dk1"/>
              </a:solidFill>
            </a:endParaRPr>
          </a:p>
          <a:p>
            <a:pPr indent="0" lvl="0" marL="0" rtl="0" algn="l">
              <a:lnSpc>
                <a:spcPct val="115000"/>
              </a:lnSpc>
              <a:spcBef>
                <a:spcPts val="1200"/>
              </a:spcBef>
              <a:spcAft>
                <a:spcPts val="1200"/>
              </a:spcAft>
              <a:buSzPts val="1800"/>
              <a:buNone/>
            </a:pPr>
            <a:r>
              <a:t/>
            </a:r>
            <a:endParaRPr/>
          </a:p>
        </p:txBody>
      </p:sp>
      <p:pic>
        <p:nvPicPr>
          <p:cNvPr id="223" name="Google Shape;223;p4"/>
          <p:cNvPicPr preferRelativeResize="0"/>
          <p:nvPr/>
        </p:nvPicPr>
        <p:blipFill rotWithShape="1">
          <a:blip r:embed="rId3">
            <a:alphaModFix/>
          </a:blip>
          <a:srcRect b="0" l="0" r="0" t="0"/>
          <a:stretch/>
        </p:blipFill>
        <p:spPr>
          <a:xfrm>
            <a:off x="4651125" y="1170125"/>
            <a:ext cx="4214876" cy="36829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Add the token in your Google Colab notebooks</a:t>
            </a:r>
            <a:endParaRPr/>
          </a:p>
        </p:txBody>
      </p:sp>
      <p:pic>
        <p:nvPicPr>
          <p:cNvPr id="229" name="Google Shape;229;p5"/>
          <p:cNvPicPr preferRelativeResize="0"/>
          <p:nvPr/>
        </p:nvPicPr>
        <p:blipFill rotWithShape="1">
          <a:blip r:embed="rId3">
            <a:alphaModFix/>
          </a:blip>
          <a:srcRect b="0" l="0" r="0" t="0"/>
          <a:stretch/>
        </p:blipFill>
        <p:spPr>
          <a:xfrm>
            <a:off x="2083825" y="1233125"/>
            <a:ext cx="4919165" cy="38209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LLM Hello World Program</a:t>
            </a:r>
            <a:endParaRPr/>
          </a:p>
        </p:txBody>
      </p:sp>
      <p:sp>
        <p:nvSpPr>
          <p:cNvPr id="235" name="Google Shape;235;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35714"/>
              </a:lnSpc>
              <a:spcBef>
                <a:spcPts val="0"/>
              </a:spcBef>
              <a:spcAft>
                <a:spcPts val="0"/>
              </a:spcAft>
              <a:buClr>
                <a:schemeClr val="dk1"/>
              </a:buClr>
              <a:buSzPts val="1100"/>
              <a:buFont typeface="Arial"/>
              <a:buNone/>
            </a:pPr>
            <a:r>
              <a:rPr lang="en" sz="1050">
                <a:solidFill>
                  <a:srgbClr val="9723B4"/>
                </a:solidFill>
                <a:highlight>
                  <a:srgbClr val="FFFFFF"/>
                </a:highlight>
                <a:latin typeface="Courier New"/>
                <a:ea typeface="Courier New"/>
                <a:cs typeface="Courier New"/>
                <a:sym typeface="Courier New"/>
              </a:rPr>
              <a:t>from</a:t>
            </a:r>
            <a:r>
              <a:rPr lang="en" sz="1050">
                <a:solidFill>
                  <a:schemeClr val="dk1"/>
                </a:solidFill>
                <a:highlight>
                  <a:srgbClr val="FFFFFF"/>
                </a:highlight>
                <a:latin typeface="Courier New"/>
                <a:ea typeface="Courier New"/>
                <a:cs typeface="Courier New"/>
                <a:sym typeface="Courier New"/>
              </a:rPr>
              <a:t> transformers </a:t>
            </a:r>
            <a:r>
              <a:rPr lang="en" sz="1050">
                <a:solidFill>
                  <a:srgbClr val="9723B4"/>
                </a:solidFill>
                <a:highlight>
                  <a:srgbClr val="FFFFFF"/>
                </a:highlight>
                <a:latin typeface="Courier New"/>
                <a:ea typeface="Courier New"/>
                <a:cs typeface="Courier New"/>
                <a:sym typeface="Courier New"/>
              </a:rPr>
              <a:t>import</a:t>
            </a:r>
            <a:r>
              <a:rPr lang="en" sz="1050">
                <a:solidFill>
                  <a:schemeClr val="dk1"/>
                </a:solidFill>
                <a:highlight>
                  <a:srgbClr val="FFFFFF"/>
                </a:highlight>
                <a:latin typeface="Courier New"/>
                <a:ea typeface="Courier New"/>
                <a:cs typeface="Courier New"/>
                <a:sym typeface="Courier New"/>
              </a:rPr>
              <a:t> AutoTokenizer, AutoModelForCausalLM</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008000"/>
                </a:solidFill>
                <a:highlight>
                  <a:srgbClr val="FFFFFF"/>
                </a:highlight>
                <a:latin typeface="Courier New"/>
                <a:ea typeface="Courier New"/>
                <a:cs typeface="Courier New"/>
                <a:sym typeface="Courier New"/>
              </a:rPr>
              <a:t># Load tokenizer and model automatically</a:t>
            </a:r>
            <a:endParaRPr sz="1050">
              <a:solidFill>
                <a:srgbClr val="008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tokenizer = AutoTokenizer.from_pretrained(</a:t>
            </a:r>
            <a:r>
              <a:rPr lang="en" sz="1050">
                <a:solidFill>
                  <a:srgbClr val="A31515"/>
                </a:solidFill>
                <a:highlight>
                  <a:srgbClr val="FFFFFF"/>
                </a:highlight>
                <a:latin typeface="Courier New"/>
                <a:ea typeface="Courier New"/>
                <a:cs typeface="Courier New"/>
                <a:sym typeface="Courier New"/>
              </a:rPr>
              <a:t>"gpt2"</a:t>
            </a:r>
            <a:r>
              <a:rPr lang="en" sz="1050">
                <a:solidFill>
                  <a:schemeClr val="dk1"/>
                </a:solidFill>
                <a:highlight>
                  <a:srgbClr val="FFFFFF"/>
                </a:highlight>
                <a:latin typeface="Courier New"/>
                <a:ea typeface="Courier New"/>
                <a:cs typeface="Courier New"/>
                <a:sym typeface="Courier New"/>
              </a:rPr>
              <a:t>)</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model = AutoModelForCausalLM.from_pretrained(</a:t>
            </a:r>
            <a:r>
              <a:rPr lang="en" sz="1050">
                <a:solidFill>
                  <a:srgbClr val="A31515"/>
                </a:solidFill>
                <a:highlight>
                  <a:srgbClr val="FFFFFF"/>
                </a:highlight>
                <a:latin typeface="Courier New"/>
                <a:ea typeface="Courier New"/>
                <a:cs typeface="Courier New"/>
                <a:sym typeface="Courier New"/>
              </a:rPr>
              <a:t>"gpt2"</a:t>
            </a:r>
            <a:r>
              <a:rPr lang="en" sz="1050">
                <a:solidFill>
                  <a:schemeClr val="dk1"/>
                </a:solidFill>
                <a:highlight>
                  <a:srgbClr val="FFFFFF"/>
                </a:highlight>
                <a:latin typeface="Courier New"/>
                <a:ea typeface="Courier New"/>
                <a:cs typeface="Courier New"/>
                <a:sym typeface="Courier New"/>
              </a:rPr>
              <a:t>)</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008000"/>
                </a:solidFill>
                <a:highlight>
                  <a:srgbClr val="FFFFFF"/>
                </a:highlight>
                <a:latin typeface="Courier New"/>
                <a:ea typeface="Courier New"/>
                <a:cs typeface="Courier New"/>
                <a:sym typeface="Courier New"/>
              </a:rPr>
              <a:t># Encode and generate</a:t>
            </a:r>
            <a:endParaRPr sz="1050">
              <a:solidFill>
                <a:srgbClr val="008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inputs = tokenizer(</a:t>
            </a:r>
            <a:r>
              <a:rPr lang="en" sz="1050">
                <a:solidFill>
                  <a:srgbClr val="A31515"/>
                </a:solidFill>
                <a:highlight>
                  <a:srgbClr val="FFFFFF"/>
                </a:highlight>
                <a:latin typeface="Courier New"/>
                <a:ea typeface="Courier New"/>
                <a:cs typeface="Courier New"/>
                <a:sym typeface="Courier New"/>
              </a:rPr>
              <a:t>"Hello world, How are you"</a:t>
            </a:r>
            <a:r>
              <a:rPr lang="en" sz="1050">
                <a:solidFill>
                  <a:schemeClr val="dk1"/>
                </a:solidFill>
                <a:highlight>
                  <a:srgbClr val="FFFFFF"/>
                </a:highlight>
                <a:latin typeface="Courier New"/>
                <a:ea typeface="Courier New"/>
                <a:cs typeface="Courier New"/>
                <a:sym typeface="Courier New"/>
              </a:rPr>
              <a:t>, return_tensors=</a:t>
            </a:r>
            <a:r>
              <a:rPr lang="en" sz="1050">
                <a:solidFill>
                  <a:srgbClr val="A31515"/>
                </a:solidFill>
                <a:highlight>
                  <a:srgbClr val="FFFFFF"/>
                </a:highlight>
                <a:latin typeface="Courier New"/>
                <a:ea typeface="Courier New"/>
                <a:cs typeface="Courier New"/>
                <a:sym typeface="Courier New"/>
              </a:rPr>
              <a:t>"pt"</a:t>
            </a:r>
            <a:r>
              <a:rPr lang="en" sz="1050">
                <a:solidFill>
                  <a:schemeClr val="dk1"/>
                </a:solidFill>
                <a:highlight>
                  <a:srgbClr val="FFFFFF"/>
                </a:highlight>
                <a:latin typeface="Courier New"/>
                <a:ea typeface="Courier New"/>
                <a:cs typeface="Courier New"/>
                <a:sym typeface="Courier New"/>
              </a:rPr>
              <a:t>)</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FFFFF"/>
                </a:highlight>
                <a:latin typeface="Courier New"/>
                <a:ea typeface="Courier New"/>
                <a:cs typeface="Courier New"/>
                <a:sym typeface="Courier New"/>
              </a:rPr>
              <a:t>outputs = model.generate(**inputs, max_length=</a:t>
            </a:r>
            <a:r>
              <a:rPr lang="en" sz="1050">
                <a:solidFill>
                  <a:srgbClr val="116644"/>
                </a:solidFill>
                <a:highlight>
                  <a:srgbClr val="FFFFFF"/>
                </a:highlight>
                <a:latin typeface="Courier New"/>
                <a:ea typeface="Courier New"/>
                <a:cs typeface="Courier New"/>
                <a:sym typeface="Courier New"/>
              </a:rPr>
              <a:t>30</a:t>
            </a:r>
            <a:r>
              <a:rPr lang="en" sz="1050">
                <a:solidFill>
                  <a:schemeClr val="dk1"/>
                </a:solidFill>
                <a:highlight>
                  <a:srgbClr val="FFFFFF"/>
                </a:highlight>
                <a:latin typeface="Courier New"/>
                <a:ea typeface="Courier New"/>
                <a:cs typeface="Courier New"/>
                <a:sym typeface="Courier New"/>
              </a:rPr>
              <a:t>)</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 sz="1050">
                <a:solidFill>
                  <a:srgbClr val="6A5221"/>
                </a:solidFill>
                <a:highlight>
                  <a:srgbClr val="FFFFFF"/>
                </a:highlight>
                <a:latin typeface="Courier New"/>
                <a:ea typeface="Courier New"/>
                <a:cs typeface="Courier New"/>
                <a:sym typeface="Courier New"/>
              </a:rPr>
              <a:t>print</a:t>
            </a:r>
            <a:r>
              <a:rPr lang="en" sz="1050">
                <a:solidFill>
                  <a:schemeClr val="dk1"/>
                </a:solidFill>
                <a:highlight>
                  <a:srgbClr val="FFFFFF"/>
                </a:highlight>
                <a:latin typeface="Courier New"/>
                <a:ea typeface="Courier New"/>
                <a:cs typeface="Courier New"/>
                <a:sym typeface="Courier New"/>
              </a:rPr>
              <a:t>(tokenizer.decode(outputs[</a:t>
            </a:r>
            <a:r>
              <a:rPr lang="en" sz="1050">
                <a:solidFill>
                  <a:srgbClr val="116644"/>
                </a:solidFill>
                <a:highlight>
                  <a:srgbClr val="FFFFFF"/>
                </a:highlight>
                <a:latin typeface="Courier New"/>
                <a:ea typeface="Courier New"/>
                <a:cs typeface="Courier New"/>
                <a:sym typeface="Courier New"/>
              </a:rPr>
              <a:t>0</a:t>
            </a:r>
            <a:r>
              <a:rPr lang="en" sz="1050">
                <a:solidFill>
                  <a:schemeClr val="dk1"/>
                </a:solidFill>
                <a:highlight>
                  <a:srgbClr val="FFFFFF"/>
                </a:highlight>
                <a:latin typeface="Courier New"/>
                <a:ea typeface="Courier New"/>
                <a:cs typeface="Courier New"/>
                <a:sym typeface="Courier New"/>
              </a:rPr>
              <a:t>]))</a:t>
            </a:r>
            <a:endParaRPr sz="1050">
              <a:solidFill>
                <a:schemeClr val="dk1"/>
              </a:solidFill>
              <a:highlight>
                <a:srgbClr val="FFFFFF"/>
              </a:highlight>
              <a:latin typeface="Courier New"/>
              <a:ea typeface="Courier New"/>
              <a:cs typeface="Courier New"/>
              <a:sym typeface="Courier New"/>
            </a:endParaRPr>
          </a:p>
          <a:p>
            <a:pPr indent="0" lvl="0" marL="0" rtl="0" algn="l">
              <a:lnSpc>
                <a:spcPct val="115000"/>
              </a:lnSpc>
              <a:spcBef>
                <a:spcPts val="0"/>
              </a:spcBef>
              <a:spcAft>
                <a:spcPts val="1200"/>
              </a:spcAft>
              <a:buSzPts val="18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Zero Shot Prompting </a:t>
            </a:r>
            <a:endParaRPr/>
          </a:p>
        </p:txBody>
      </p:sp>
      <p:sp>
        <p:nvSpPr>
          <p:cNvPr id="67" name="Google Shape;67;p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200"/>
              </a:spcBef>
              <a:spcAft>
                <a:spcPts val="0"/>
              </a:spcAft>
              <a:buNone/>
            </a:pPr>
            <a:r>
              <a:rPr lang="en" sz="1400">
                <a:solidFill>
                  <a:schemeClr val="dk1"/>
                </a:solidFill>
              </a:rPr>
              <a:t>Zero-shot prompting means that the prompt used to interact with the model won't contain examples or demonstrations. The zero-shot prompt directly instructs the model to perform a task without any additional examples to steer it.</a:t>
            </a:r>
            <a:endParaRPr sz="1400">
              <a:solidFill>
                <a:schemeClr val="dk1"/>
              </a:solidFill>
            </a:endParaRPr>
          </a:p>
          <a:p>
            <a:pPr indent="0" lvl="0" marL="0" rtl="0" algn="l">
              <a:lnSpc>
                <a:spcPct val="115000"/>
              </a:lnSpc>
              <a:spcBef>
                <a:spcPts val="1200"/>
              </a:spcBef>
              <a:spcAft>
                <a:spcPts val="1200"/>
              </a:spcAft>
              <a:buSzPts val="1800"/>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Pipelines</a:t>
            </a:r>
            <a:endParaRPr/>
          </a:p>
        </p:txBody>
      </p:sp>
      <p:sp>
        <p:nvSpPr>
          <p:cNvPr id="241" name="Google Shape;241;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17500" lvl="0" marL="457200" rtl="0" algn="l">
              <a:lnSpc>
                <a:spcPct val="115000"/>
              </a:lnSpc>
              <a:spcBef>
                <a:spcPts val="1200"/>
              </a:spcBef>
              <a:spcAft>
                <a:spcPts val="0"/>
              </a:spcAft>
              <a:buClr>
                <a:schemeClr val="dk1"/>
              </a:buClr>
              <a:buSzPts val="1400"/>
              <a:buChar char="●"/>
            </a:pPr>
            <a:r>
              <a:rPr lang="en" sz="1400">
                <a:solidFill>
                  <a:schemeClr val="dk1"/>
                </a:solidFill>
              </a:rPr>
              <a:t>High‑level API in Hugging Face’s </a:t>
            </a:r>
            <a:r>
              <a:rPr lang="en" sz="1400">
                <a:solidFill>
                  <a:srgbClr val="188038"/>
                </a:solidFill>
              </a:rPr>
              <a:t>transformers</a:t>
            </a:r>
            <a:r>
              <a:rPr lang="en" sz="1400">
                <a:solidFill>
                  <a:schemeClr val="dk1"/>
                </a:solidFill>
              </a:rPr>
              <a:t> library.</a:t>
            </a: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rPr>
              <a:t>Simplifies using pre‑trained models for common tasks.</a:t>
            </a: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lang="en" sz="1400">
                <a:solidFill>
                  <a:schemeClr val="dk1"/>
                </a:solidFill>
              </a:rPr>
              <a:t>The pipeline() abstraction handles </a:t>
            </a:r>
            <a:r>
              <a:rPr b="1" lang="en" sz="1400">
                <a:solidFill>
                  <a:schemeClr val="dk1"/>
                </a:solidFill>
              </a:rPr>
              <a:t>tokenization, model inference, and decoding</a:t>
            </a:r>
            <a:r>
              <a:rPr lang="en" sz="1400">
                <a:solidFill>
                  <a:schemeClr val="dk1"/>
                </a:solidFill>
              </a:rPr>
              <a:t> automatically.</a:t>
            </a: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b="1" lang="en" sz="1400">
                <a:solidFill>
                  <a:schemeClr val="dk1"/>
                </a:solidFill>
              </a:rPr>
              <a:t>Consistency</a:t>
            </a:r>
            <a:r>
              <a:rPr lang="en" sz="1400">
                <a:solidFill>
                  <a:schemeClr val="dk1"/>
                </a:solidFill>
              </a:rPr>
              <a:t>: Same interface across tasks (text, vision, audio).</a:t>
            </a: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b="1" lang="en" sz="1400">
                <a:solidFill>
                  <a:schemeClr val="dk1"/>
                </a:solidFill>
              </a:rPr>
              <a:t>Flexibility</a:t>
            </a:r>
            <a:r>
              <a:rPr lang="en" sz="1400">
                <a:solidFill>
                  <a:schemeClr val="dk1"/>
                </a:solidFill>
              </a:rPr>
              <a:t>: Swap models easily by changing the model name.</a:t>
            </a:r>
            <a:endParaRPr sz="1400">
              <a:solidFill>
                <a:schemeClr val="dk1"/>
              </a:solidFill>
            </a:endParaRPr>
          </a:p>
          <a:p>
            <a:pPr indent="-317500" lvl="0" marL="457200" rtl="0" algn="l">
              <a:lnSpc>
                <a:spcPct val="115000"/>
              </a:lnSpc>
              <a:spcBef>
                <a:spcPts val="0"/>
              </a:spcBef>
              <a:spcAft>
                <a:spcPts val="0"/>
              </a:spcAft>
              <a:buClr>
                <a:schemeClr val="dk1"/>
              </a:buClr>
              <a:buSzPts val="1400"/>
              <a:buChar char="●"/>
            </a:pPr>
            <a:r>
              <a:rPr lang="en" sz="1250">
                <a:solidFill>
                  <a:srgbClr val="4A5565"/>
                </a:solidFill>
                <a:highlight>
                  <a:srgbClr val="FFFFFF"/>
                </a:highlight>
              </a:rPr>
              <a:t>A pipeline consists of:</a:t>
            </a:r>
            <a:endParaRPr sz="1250">
              <a:solidFill>
                <a:srgbClr val="4A5565"/>
              </a:solidFill>
              <a:highlight>
                <a:srgbClr val="FFFFFF"/>
              </a:highlight>
            </a:endParaRPr>
          </a:p>
          <a:p>
            <a:pPr indent="-307975" lvl="0" marL="914400" rtl="0" algn="l">
              <a:lnSpc>
                <a:spcPct val="115000"/>
              </a:lnSpc>
              <a:spcBef>
                <a:spcPts val="0"/>
              </a:spcBef>
              <a:spcAft>
                <a:spcPts val="0"/>
              </a:spcAft>
              <a:buClr>
                <a:srgbClr val="4A5565"/>
              </a:buClr>
              <a:buSzPts val="1250"/>
              <a:buChar char="●"/>
            </a:pPr>
            <a:r>
              <a:rPr lang="en" sz="1250">
                <a:solidFill>
                  <a:srgbClr val="4A5565"/>
                </a:solidFill>
                <a:highlight>
                  <a:srgbClr val="FFFFFF"/>
                </a:highlight>
              </a:rPr>
              <a:t>One or more components for pre-processing model inputs, such as a </a:t>
            </a:r>
            <a:r>
              <a:rPr lang="en" sz="1250" u="sng">
                <a:solidFill>
                  <a:schemeClr val="hlink"/>
                </a:solidFill>
                <a:highlight>
                  <a:srgbClr val="FFFFFF"/>
                </a:highlight>
                <a:hlinkClick r:id="rId3"/>
              </a:rPr>
              <a:t>tokenizer</a:t>
            </a:r>
            <a:r>
              <a:rPr lang="en" sz="1250">
                <a:solidFill>
                  <a:srgbClr val="4A5565"/>
                </a:solidFill>
                <a:highlight>
                  <a:srgbClr val="FFFFFF"/>
                </a:highlight>
              </a:rPr>
              <a:t>, </a:t>
            </a:r>
            <a:r>
              <a:rPr lang="en" sz="1250" u="sng">
                <a:solidFill>
                  <a:schemeClr val="hlink"/>
                </a:solidFill>
                <a:highlight>
                  <a:srgbClr val="FFFFFF"/>
                </a:highlight>
                <a:hlinkClick r:id="rId4"/>
              </a:rPr>
              <a:t>image_processor</a:t>
            </a:r>
            <a:r>
              <a:rPr lang="en" sz="1250">
                <a:solidFill>
                  <a:srgbClr val="4A5565"/>
                </a:solidFill>
                <a:highlight>
                  <a:srgbClr val="FFFFFF"/>
                </a:highlight>
              </a:rPr>
              <a:t>, </a:t>
            </a:r>
            <a:r>
              <a:rPr lang="en" sz="1250" u="sng">
                <a:solidFill>
                  <a:schemeClr val="hlink"/>
                </a:solidFill>
                <a:highlight>
                  <a:srgbClr val="FFFFFF"/>
                </a:highlight>
                <a:hlinkClick r:id="rId5"/>
              </a:rPr>
              <a:t>feature_extractor</a:t>
            </a:r>
            <a:r>
              <a:rPr lang="en" sz="1250">
                <a:solidFill>
                  <a:srgbClr val="4A5565"/>
                </a:solidFill>
                <a:highlight>
                  <a:srgbClr val="FFFFFF"/>
                </a:highlight>
              </a:rPr>
              <a:t>, or </a:t>
            </a:r>
            <a:r>
              <a:rPr lang="en" sz="1250" u="sng">
                <a:solidFill>
                  <a:schemeClr val="hlink"/>
                </a:solidFill>
                <a:highlight>
                  <a:srgbClr val="FFFFFF"/>
                </a:highlight>
                <a:hlinkClick r:id="rId6"/>
              </a:rPr>
              <a:t>processor</a:t>
            </a:r>
            <a:r>
              <a:rPr lang="en" sz="1250">
                <a:solidFill>
                  <a:srgbClr val="4A5565"/>
                </a:solidFill>
                <a:highlight>
                  <a:srgbClr val="FFFFFF"/>
                </a:highlight>
              </a:rPr>
              <a:t>.</a:t>
            </a:r>
            <a:endParaRPr sz="1250">
              <a:solidFill>
                <a:srgbClr val="4A5565"/>
              </a:solidFill>
              <a:highlight>
                <a:srgbClr val="FFFFFF"/>
              </a:highlight>
            </a:endParaRPr>
          </a:p>
          <a:p>
            <a:pPr indent="-307975" lvl="0" marL="914400" rtl="0" algn="l">
              <a:lnSpc>
                <a:spcPct val="115000"/>
              </a:lnSpc>
              <a:spcBef>
                <a:spcPts val="0"/>
              </a:spcBef>
              <a:spcAft>
                <a:spcPts val="0"/>
              </a:spcAft>
              <a:buClr>
                <a:srgbClr val="4A5565"/>
              </a:buClr>
              <a:buSzPts val="1250"/>
              <a:buChar char="●"/>
            </a:pPr>
            <a:r>
              <a:rPr lang="en" sz="1250">
                <a:solidFill>
                  <a:srgbClr val="4A5565"/>
                </a:solidFill>
                <a:highlight>
                  <a:srgbClr val="FFFFFF"/>
                </a:highlight>
              </a:rPr>
              <a:t>A </a:t>
            </a:r>
            <a:r>
              <a:rPr lang="en" sz="1250" u="sng">
                <a:solidFill>
                  <a:schemeClr val="hlink"/>
                </a:solidFill>
                <a:highlight>
                  <a:srgbClr val="FFFFFF"/>
                </a:highlight>
                <a:hlinkClick r:id="rId7"/>
              </a:rPr>
              <a:t>model</a:t>
            </a:r>
            <a:r>
              <a:rPr lang="en" sz="1250">
                <a:solidFill>
                  <a:srgbClr val="4A5565"/>
                </a:solidFill>
                <a:highlight>
                  <a:srgbClr val="FFFFFF"/>
                </a:highlight>
              </a:rPr>
              <a:t> that generates predictions from the inputs.</a:t>
            </a:r>
            <a:endParaRPr sz="1250">
              <a:solidFill>
                <a:srgbClr val="4A5565"/>
              </a:solidFill>
              <a:highlight>
                <a:srgbClr val="FFFFFF"/>
              </a:highlight>
            </a:endParaRPr>
          </a:p>
          <a:p>
            <a:pPr indent="-307975" lvl="0" marL="914400" rtl="0" algn="l">
              <a:lnSpc>
                <a:spcPct val="115000"/>
              </a:lnSpc>
              <a:spcBef>
                <a:spcPts val="0"/>
              </a:spcBef>
              <a:spcAft>
                <a:spcPts val="0"/>
              </a:spcAft>
              <a:buClr>
                <a:srgbClr val="4A5565"/>
              </a:buClr>
              <a:buSzPts val="1250"/>
              <a:buChar char="●"/>
            </a:pPr>
            <a:r>
              <a:rPr lang="en" sz="1250">
                <a:solidFill>
                  <a:srgbClr val="4A5565"/>
                </a:solidFill>
                <a:highlight>
                  <a:srgbClr val="FFFFFF"/>
                </a:highlight>
              </a:rPr>
              <a:t>Optional post-processing steps to refine the model’s output, which can also be handled by processors.</a:t>
            </a:r>
            <a:endParaRPr sz="1100">
              <a:solidFill>
                <a:schemeClr val="dk1"/>
              </a:solidFill>
            </a:endParaRPr>
          </a:p>
          <a:p>
            <a:pPr indent="0" lvl="0" marL="0" rtl="0" algn="l">
              <a:lnSpc>
                <a:spcPct val="115000"/>
              </a:lnSpc>
              <a:spcBef>
                <a:spcPts val="1600"/>
              </a:spcBef>
              <a:spcAft>
                <a:spcPts val="1200"/>
              </a:spcAft>
              <a:buSzPts val="1800"/>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Task Specific Pipelines</a:t>
            </a:r>
            <a:endParaRPr/>
          </a:p>
        </p:txBody>
      </p:sp>
      <p:sp>
        <p:nvSpPr>
          <p:cNvPr id="247" name="Google Shape;247;p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1"/>
              </a:buClr>
              <a:buSzPts val="1100"/>
              <a:buFont typeface="Arial"/>
              <a:buNone/>
            </a:pPr>
            <a:r>
              <a:rPr lang="en" sz="1100">
                <a:solidFill>
                  <a:schemeClr val="dk1"/>
                </a:solidFill>
              </a:rPr>
              <a:t>Dedicated classes for specific tasks (e.g., </a:t>
            </a:r>
            <a:r>
              <a:rPr lang="en" sz="1100">
                <a:solidFill>
                  <a:srgbClr val="188038"/>
                </a:solidFill>
                <a:latin typeface="Roboto Mono"/>
                <a:ea typeface="Roboto Mono"/>
                <a:cs typeface="Roboto Mono"/>
                <a:sym typeface="Roboto Mono"/>
              </a:rPr>
              <a:t>TextClassificationPipeline</a:t>
            </a:r>
            <a:r>
              <a:rPr lang="en" sz="1100">
                <a:solidFill>
                  <a:schemeClr val="dk1"/>
                </a:solidFill>
              </a:rPr>
              <a:t>, </a:t>
            </a:r>
            <a:r>
              <a:rPr lang="en" sz="1100">
                <a:solidFill>
                  <a:srgbClr val="188038"/>
                </a:solidFill>
                <a:latin typeface="Roboto Mono"/>
                <a:ea typeface="Roboto Mono"/>
                <a:cs typeface="Roboto Mono"/>
                <a:sym typeface="Roboto Mono"/>
              </a:rPr>
              <a:t>QuestionAnsweringPipeline</a:t>
            </a:r>
            <a:r>
              <a:rPr lang="en" sz="1100">
                <a:solidFill>
                  <a:schemeClr val="dk1"/>
                </a:solidFill>
              </a:rPr>
              <a:t>).</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Provide </a:t>
            </a:r>
            <a:r>
              <a:rPr b="1" lang="en" sz="1100">
                <a:solidFill>
                  <a:schemeClr val="dk1"/>
                </a:solidFill>
              </a:rPr>
              <a:t>fine‑grained control</a:t>
            </a:r>
            <a:r>
              <a:rPr lang="en" sz="1100">
                <a:solidFill>
                  <a:schemeClr val="dk1"/>
                </a:solidFill>
              </a:rPr>
              <a:t> and customization beyond the general </a:t>
            </a:r>
            <a:r>
              <a:rPr lang="en" sz="1100">
                <a:solidFill>
                  <a:srgbClr val="188038"/>
                </a:solidFill>
                <a:latin typeface="Roboto Mono"/>
                <a:ea typeface="Roboto Mono"/>
                <a:cs typeface="Roboto Mono"/>
                <a:sym typeface="Roboto Mono"/>
              </a:rPr>
              <a:t>pipeline()</a:t>
            </a:r>
            <a:r>
              <a:rPr lang="en" sz="1100">
                <a:solidFill>
                  <a:schemeClr val="dk1"/>
                </a:solidFill>
              </a:rPr>
              <a:t>.</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Useful when you need to tweak preprocessing, postprocessing, or integrate into larger systems.</a:t>
            </a:r>
            <a:endParaRPr sz="1100">
              <a:solidFill>
                <a:schemeClr val="dk1"/>
              </a:solidFill>
            </a:endParaRPr>
          </a:p>
          <a:p>
            <a:pPr indent="0" lvl="0" marL="0" rtl="0" algn="l">
              <a:lnSpc>
                <a:spcPct val="115000"/>
              </a:lnSpc>
              <a:spcBef>
                <a:spcPts val="1200"/>
              </a:spcBef>
              <a:spcAft>
                <a:spcPts val="1200"/>
              </a:spcAft>
              <a:buSzPts val="1800"/>
              <a:buNone/>
            </a:pPr>
            <a:r>
              <a:t/>
            </a:r>
            <a:endParaRPr sz="11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Three steps inside the pipeline function   </a:t>
            </a:r>
            <a:endParaRPr/>
          </a:p>
        </p:txBody>
      </p:sp>
      <p:pic>
        <p:nvPicPr>
          <p:cNvPr id="253" name="Google Shape;253;p9"/>
          <p:cNvPicPr preferRelativeResize="0"/>
          <p:nvPr/>
        </p:nvPicPr>
        <p:blipFill rotWithShape="1">
          <a:blip r:embed="rId3">
            <a:alphaModFix/>
          </a:blip>
          <a:srcRect b="0" l="0" r="0" t="0"/>
          <a:stretch/>
        </p:blipFill>
        <p:spPr>
          <a:xfrm>
            <a:off x="419100" y="1361849"/>
            <a:ext cx="8305802" cy="29854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Supported Tasks</a:t>
            </a:r>
            <a:endParaRPr/>
          </a:p>
        </p:txBody>
      </p:sp>
      <p:sp>
        <p:nvSpPr>
          <p:cNvPr id="259" name="Google Shape;259;p1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15000"/>
              </a:lnSpc>
              <a:spcBef>
                <a:spcPts val="0"/>
              </a:spcBef>
              <a:spcAft>
                <a:spcPts val="0"/>
              </a:spcAft>
              <a:buClr>
                <a:schemeClr val="dk1"/>
              </a:buClr>
              <a:buSzPct val="61110"/>
              <a:buFont typeface="Arial"/>
              <a:buNone/>
            </a:pPr>
            <a:r>
              <a:rPr lang="en"/>
              <a:t>Text classification (sentiment analysis, topic detection)</a:t>
            </a:r>
            <a:endParaRPr/>
          </a:p>
          <a:p>
            <a:pPr indent="0" lvl="0" marL="0" rtl="0" algn="l">
              <a:lnSpc>
                <a:spcPct val="115000"/>
              </a:lnSpc>
              <a:spcBef>
                <a:spcPts val="1200"/>
              </a:spcBef>
              <a:spcAft>
                <a:spcPts val="0"/>
              </a:spcAft>
              <a:buClr>
                <a:schemeClr val="dk1"/>
              </a:buClr>
              <a:buSzPct val="61110"/>
              <a:buFont typeface="Arial"/>
              <a:buNone/>
            </a:pPr>
            <a:r>
              <a:rPr lang="en"/>
              <a:t>Text generation (LLMs, chatbots)</a:t>
            </a:r>
            <a:endParaRPr/>
          </a:p>
          <a:p>
            <a:pPr indent="0" lvl="0" marL="0" rtl="0" algn="l">
              <a:lnSpc>
                <a:spcPct val="115000"/>
              </a:lnSpc>
              <a:spcBef>
                <a:spcPts val="1200"/>
              </a:spcBef>
              <a:spcAft>
                <a:spcPts val="0"/>
              </a:spcAft>
              <a:buClr>
                <a:schemeClr val="dk1"/>
              </a:buClr>
              <a:buSzPct val="61110"/>
              <a:buFont typeface="Arial"/>
              <a:buNone/>
            </a:pPr>
            <a:r>
              <a:rPr lang="en"/>
              <a:t>Named entity recognition (NER)</a:t>
            </a:r>
            <a:endParaRPr/>
          </a:p>
          <a:p>
            <a:pPr indent="0" lvl="0" marL="0" rtl="0" algn="l">
              <a:lnSpc>
                <a:spcPct val="115000"/>
              </a:lnSpc>
              <a:spcBef>
                <a:spcPts val="1200"/>
              </a:spcBef>
              <a:spcAft>
                <a:spcPts val="0"/>
              </a:spcAft>
              <a:buClr>
                <a:schemeClr val="dk1"/>
              </a:buClr>
              <a:buSzPct val="61110"/>
              <a:buFont typeface="Arial"/>
              <a:buNone/>
            </a:pPr>
            <a:r>
              <a:rPr lang="en"/>
              <a:t>Question answering</a:t>
            </a:r>
            <a:endParaRPr/>
          </a:p>
          <a:p>
            <a:pPr indent="0" lvl="0" marL="0" rtl="0" algn="l">
              <a:lnSpc>
                <a:spcPct val="115000"/>
              </a:lnSpc>
              <a:spcBef>
                <a:spcPts val="1200"/>
              </a:spcBef>
              <a:spcAft>
                <a:spcPts val="0"/>
              </a:spcAft>
              <a:buClr>
                <a:schemeClr val="dk1"/>
              </a:buClr>
              <a:buSzPct val="61110"/>
              <a:buFont typeface="Arial"/>
              <a:buNone/>
            </a:pPr>
            <a:r>
              <a:rPr lang="en"/>
              <a:t>Translation</a:t>
            </a:r>
            <a:endParaRPr/>
          </a:p>
          <a:p>
            <a:pPr indent="0" lvl="0" marL="0" rtl="0" algn="l">
              <a:lnSpc>
                <a:spcPct val="115000"/>
              </a:lnSpc>
              <a:spcBef>
                <a:spcPts val="1200"/>
              </a:spcBef>
              <a:spcAft>
                <a:spcPts val="0"/>
              </a:spcAft>
              <a:buClr>
                <a:schemeClr val="dk1"/>
              </a:buClr>
              <a:buSzPct val="61110"/>
              <a:buFont typeface="Arial"/>
              <a:buNone/>
            </a:pPr>
            <a:r>
              <a:rPr lang="en"/>
              <a:t>Summarization</a:t>
            </a:r>
            <a:endParaRPr/>
          </a:p>
          <a:p>
            <a:pPr indent="0" lvl="0" marL="0" rtl="0" algn="l">
              <a:lnSpc>
                <a:spcPct val="115000"/>
              </a:lnSpc>
              <a:spcBef>
                <a:spcPts val="1200"/>
              </a:spcBef>
              <a:spcAft>
                <a:spcPts val="0"/>
              </a:spcAft>
              <a:buClr>
                <a:schemeClr val="dk1"/>
              </a:buClr>
              <a:buSzPct val="61110"/>
              <a:buFont typeface="Arial"/>
              <a:buNone/>
            </a:pPr>
            <a:r>
              <a:rPr lang="en"/>
              <a:t>Image classification, object detection</a:t>
            </a:r>
            <a:endParaRPr/>
          </a:p>
          <a:p>
            <a:pPr indent="0" lvl="0" marL="0" rtl="0" algn="l">
              <a:lnSpc>
                <a:spcPct val="115000"/>
              </a:lnSpc>
              <a:spcBef>
                <a:spcPts val="1200"/>
              </a:spcBef>
              <a:spcAft>
                <a:spcPts val="0"/>
              </a:spcAft>
              <a:buClr>
                <a:schemeClr val="dk1"/>
              </a:buClr>
              <a:buSzPct val="61110"/>
              <a:buFont typeface="Arial"/>
              <a:buNone/>
            </a:pPr>
            <a:r>
              <a:rPr lang="en"/>
              <a:t>Audio tasks (speech recognition, text‑to‑speech)</a:t>
            </a:r>
            <a:endParaRPr/>
          </a:p>
          <a:p>
            <a:pPr indent="0" lvl="0" marL="0" rtl="0" algn="l">
              <a:lnSpc>
                <a:spcPct val="115000"/>
              </a:lnSpc>
              <a:spcBef>
                <a:spcPts val="1200"/>
              </a:spcBef>
              <a:spcAft>
                <a:spcPts val="1200"/>
              </a:spcAft>
              <a:buSzPct val="117647"/>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Using Pipelines</a:t>
            </a:r>
            <a:endParaRPr/>
          </a:p>
        </p:txBody>
      </p:sp>
      <p:sp>
        <p:nvSpPr>
          <p:cNvPr id="265" name="Google Shape;265;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950">
                <a:solidFill>
                  <a:srgbClr val="A626A4"/>
                </a:solidFill>
                <a:highlight>
                  <a:srgbClr val="F9FAFB"/>
                </a:highlight>
                <a:latin typeface="Consolas"/>
                <a:ea typeface="Consolas"/>
                <a:cs typeface="Consolas"/>
                <a:sym typeface="Consolas"/>
              </a:rPr>
              <a:t>from</a:t>
            </a:r>
            <a:r>
              <a:rPr lang="en" sz="950">
                <a:solidFill>
                  <a:srgbClr val="4A5565"/>
                </a:solidFill>
                <a:highlight>
                  <a:srgbClr val="F9FAFB"/>
                </a:highlight>
                <a:latin typeface="Consolas"/>
                <a:ea typeface="Consolas"/>
                <a:cs typeface="Consolas"/>
                <a:sym typeface="Consolas"/>
              </a:rPr>
              <a:t> transformers </a:t>
            </a:r>
            <a:r>
              <a:rPr lang="en" sz="950">
                <a:solidFill>
                  <a:srgbClr val="A626A4"/>
                </a:solidFill>
                <a:highlight>
                  <a:srgbClr val="F9FAFB"/>
                </a:highlight>
                <a:latin typeface="Consolas"/>
                <a:ea typeface="Consolas"/>
                <a:cs typeface="Consolas"/>
                <a:sym typeface="Consolas"/>
              </a:rPr>
              <a:t>import</a:t>
            </a:r>
            <a:r>
              <a:rPr lang="en" sz="950">
                <a:solidFill>
                  <a:srgbClr val="4A5565"/>
                </a:solidFill>
                <a:highlight>
                  <a:srgbClr val="F9FAFB"/>
                </a:highlight>
                <a:latin typeface="Consolas"/>
                <a:ea typeface="Consolas"/>
                <a:cs typeface="Consolas"/>
                <a:sym typeface="Consolas"/>
              </a:rPr>
              <a:t> pipeline</a:t>
            </a:r>
            <a:endParaRPr sz="950">
              <a:solidFill>
                <a:srgbClr val="4A5565"/>
              </a:solidFill>
              <a:highlight>
                <a:srgbClr val="F9FAFB"/>
              </a:highlight>
              <a:latin typeface="Consolas"/>
              <a:ea typeface="Consolas"/>
              <a:cs typeface="Consolas"/>
              <a:sym typeface="Consolas"/>
            </a:endParaRPr>
          </a:p>
          <a:p>
            <a:pPr indent="0" lvl="0" marL="0" rtl="0" algn="l">
              <a:lnSpc>
                <a:spcPct val="115000"/>
              </a:lnSpc>
              <a:spcBef>
                <a:spcPts val="1200"/>
              </a:spcBef>
              <a:spcAft>
                <a:spcPts val="0"/>
              </a:spcAft>
              <a:buSzPts val="1800"/>
              <a:buNone/>
            </a:pPr>
            <a:r>
              <a:rPr lang="en" sz="950">
                <a:solidFill>
                  <a:srgbClr val="4A5565"/>
                </a:solidFill>
                <a:highlight>
                  <a:srgbClr val="F9FAFB"/>
                </a:highlight>
                <a:latin typeface="Consolas"/>
                <a:ea typeface="Consolas"/>
                <a:cs typeface="Consolas"/>
                <a:sym typeface="Consolas"/>
              </a:rPr>
              <a:t>classifier = pipeline(</a:t>
            </a:r>
            <a:r>
              <a:rPr lang="en" sz="950">
                <a:solidFill>
                  <a:srgbClr val="50A14F"/>
                </a:solidFill>
                <a:highlight>
                  <a:srgbClr val="F9FAFB"/>
                </a:highlight>
                <a:latin typeface="Consolas"/>
                <a:ea typeface="Consolas"/>
                <a:cs typeface="Consolas"/>
                <a:sym typeface="Consolas"/>
              </a:rPr>
              <a:t>"sentiment-analysis"</a:t>
            </a:r>
            <a:r>
              <a:rPr lang="en" sz="950">
                <a:solidFill>
                  <a:srgbClr val="4A5565"/>
                </a:solidFill>
                <a:highlight>
                  <a:srgbClr val="F9FAFB"/>
                </a:highlight>
                <a:latin typeface="Consolas"/>
                <a:ea typeface="Consolas"/>
                <a:cs typeface="Consolas"/>
                <a:sym typeface="Consolas"/>
              </a:rPr>
              <a:t>)</a:t>
            </a:r>
            <a:endParaRPr sz="950">
              <a:solidFill>
                <a:srgbClr val="4A5565"/>
              </a:solidFill>
              <a:highlight>
                <a:srgbClr val="F9FAFB"/>
              </a:highlight>
              <a:latin typeface="Consolas"/>
              <a:ea typeface="Consolas"/>
              <a:cs typeface="Consolas"/>
              <a:sym typeface="Consolas"/>
            </a:endParaRPr>
          </a:p>
          <a:p>
            <a:pPr indent="0" lvl="0" marL="0" rtl="0" algn="l">
              <a:lnSpc>
                <a:spcPct val="171429"/>
              </a:lnSpc>
              <a:spcBef>
                <a:spcPts val="1900"/>
              </a:spcBef>
              <a:spcAft>
                <a:spcPts val="0"/>
              </a:spcAft>
              <a:buClr>
                <a:schemeClr val="dk1"/>
              </a:buClr>
              <a:buSzPts val="1100"/>
              <a:buFont typeface="Arial"/>
              <a:buNone/>
            </a:pPr>
            <a:r>
              <a:rPr lang="en" sz="950">
                <a:solidFill>
                  <a:srgbClr val="4A5565"/>
                </a:solidFill>
                <a:highlight>
                  <a:srgbClr val="F9FAFB"/>
                </a:highlight>
                <a:latin typeface="Consolas"/>
                <a:ea typeface="Consolas"/>
                <a:cs typeface="Consolas"/>
                <a:sym typeface="Consolas"/>
              </a:rPr>
              <a:t>classifier(</a:t>
            </a:r>
            <a:r>
              <a:rPr lang="en" sz="950">
                <a:solidFill>
                  <a:srgbClr val="50A14F"/>
                </a:solidFill>
                <a:highlight>
                  <a:srgbClr val="F9FAFB"/>
                </a:highlight>
                <a:latin typeface="Consolas"/>
                <a:ea typeface="Consolas"/>
                <a:cs typeface="Consolas"/>
                <a:sym typeface="Consolas"/>
              </a:rPr>
              <a:t>"Hello World! Have a wonderful day today"</a:t>
            </a:r>
            <a:r>
              <a:rPr lang="en" sz="950">
                <a:solidFill>
                  <a:srgbClr val="4A5565"/>
                </a:solidFill>
                <a:highlight>
                  <a:srgbClr val="F9FAFB"/>
                </a:highlight>
                <a:latin typeface="Consolas"/>
                <a:ea typeface="Consolas"/>
                <a:cs typeface="Consolas"/>
                <a:sym typeface="Consolas"/>
              </a:rPr>
              <a:t>)</a:t>
            </a:r>
            <a:endParaRPr sz="950">
              <a:solidFill>
                <a:srgbClr val="4A5565"/>
              </a:solidFill>
              <a:highlight>
                <a:srgbClr val="F9FAFB"/>
              </a:highlight>
              <a:latin typeface="Consolas"/>
              <a:ea typeface="Consolas"/>
              <a:cs typeface="Consolas"/>
              <a:sym typeface="Consolas"/>
            </a:endParaRPr>
          </a:p>
          <a:p>
            <a:pPr indent="0" lvl="0" marL="0" rtl="0" algn="l">
              <a:lnSpc>
                <a:spcPct val="115000"/>
              </a:lnSpc>
              <a:spcBef>
                <a:spcPts val="1900"/>
              </a:spcBef>
              <a:spcAft>
                <a:spcPts val="1200"/>
              </a:spcAft>
              <a:buSzPts val="1800"/>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g3bd637d1954_0_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Few Shot Prompting </a:t>
            </a:r>
            <a:endParaRPr/>
          </a:p>
        </p:txBody>
      </p:sp>
      <p:sp>
        <p:nvSpPr>
          <p:cNvPr id="73" name="Google Shape;73;g3bd637d1954_0_23"/>
          <p:cNvSpPr txBox="1"/>
          <p:nvPr>
            <p:ph idx="1" type="body"/>
          </p:nvPr>
        </p:nvSpPr>
        <p:spPr>
          <a:xfrm>
            <a:off x="311700" y="1152475"/>
            <a:ext cx="8520600" cy="9306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rgbClr val="334155"/>
                </a:solidFill>
                <a:highlight>
                  <a:srgbClr val="FFFFFF"/>
                </a:highlight>
              </a:rPr>
              <a:t>We provide demonstrations in the prompt to steer the model to better performance. The demonstrations serve as conditioning for subsequent examples where we would like the model to generate a response.</a:t>
            </a:r>
            <a:endParaRPr sz="1400"/>
          </a:p>
        </p:txBody>
      </p:sp>
      <p:sp>
        <p:nvSpPr>
          <p:cNvPr id="74" name="Google Shape;74;g3bd637d1954_0_23"/>
          <p:cNvSpPr txBox="1"/>
          <p:nvPr/>
        </p:nvSpPr>
        <p:spPr>
          <a:xfrm>
            <a:off x="409975" y="2143675"/>
            <a:ext cx="3000000" cy="1474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334155"/>
                </a:solidFill>
              </a:rPr>
              <a:t>Prompt:</a:t>
            </a:r>
            <a:endParaRPr>
              <a:solidFill>
                <a:srgbClr val="334155"/>
              </a:solidFill>
            </a:endParaRPr>
          </a:p>
          <a:p>
            <a:pPr indent="0" lvl="0" marL="0" rtl="0" algn="l">
              <a:lnSpc>
                <a:spcPct val="115000"/>
              </a:lnSpc>
              <a:spcBef>
                <a:spcPts val="0"/>
              </a:spcBef>
              <a:spcAft>
                <a:spcPts val="0"/>
              </a:spcAft>
              <a:buNone/>
            </a:pPr>
            <a:r>
              <a:rPr lang="en" sz="950">
                <a:solidFill>
                  <a:srgbClr val="334155"/>
                </a:solidFill>
                <a:latin typeface="Consolas"/>
                <a:ea typeface="Consolas"/>
                <a:cs typeface="Consolas"/>
                <a:sym typeface="Consolas"/>
              </a:rPr>
              <a:t>This is awesome! // Negative</a:t>
            </a:r>
            <a:endParaRPr sz="950">
              <a:solidFill>
                <a:srgbClr val="334155"/>
              </a:solidFill>
              <a:latin typeface="Consolas"/>
              <a:ea typeface="Consolas"/>
              <a:cs typeface="Consolas"/>
              <a:sym typeface="Consolas"/>
            </a:endParaRPr>
          </a:p>
          <a:p>
            <a:pPr indent="0" lvl="0" marL="0" rtl="0" algn="l">
              <a:lnSpc>
                <a:spcPct val="115000"/>
              </a:lnSpc>
              <a:spcBef>
                <a:spcPts val="0"/>
              </a:spcBef>
              <a:spcAft>
                <a:spcPts val="0"/>
              </a:spcAft>
              <a:buNone/>
            </a:pPr>
            <a:r>
              <a:rPr lang="en" sz="950">
                <a:solidFill>
                  <a:srgbClr val="334155"/>
                </a:solidFill>
                <a:latin typeface="Consolas"/>
                <a:ea typeface="Consolas"/>
                <a:cs typeface="Consolas"/>
                <a:sym typeface="Consolas"/>
              </a:rPr>
              <a:t>This is bad! // Positive</a:t>
            </a:r>
            <a:endParaRPr sz="950">
              <a:solidFill>
                <a:srgbClr val="334155"/>
              </a:solidFill>
              <a:latin typeface="Consolas"/>
              <a:ea typeface="Consolas"/>
              <a:cs typeface="Consolas"/>
              <a:sym typeface="Consolas"/>
            </a:endParaRPr>
          </a:p>
          <a:p>
            <a:pPr indent="0" lvl="0" marL="0" rtl="0" algn="l">
              <a:lnSpc>
                <a:spcPct val="115000"/>
              </a:lnSpc>
              <a:spcBef>
                <a:spcPts val="0"/>
              </a:spcBef>
              <a:spcAft>
                <a:spcPts val="0"/>
              </a:spcAft>
              <a:buNone/>
            </a:pPr>
            <a:r>
              <a:rPr lang="en" sz="950">
                <a:solidFill>
                  <a:srgbClr val="334155"/>
                </a:solidFill>
                <a:latin typeface="Consolas"/>
                <a:ea typeface="Consolas"/>
                <a:cs typeface="Consolas"/>
                <a:sym typeface="Consolas"/>
              </a:rPr>
              <a:t>Wow that movie was rad! // Positive</a:t>
            </a:r>
            <a:endParaRPr sz="950">
              <a:solidFill>
                <a:srgbClr val="334155"/>
              </a:solidFill>
              <a:latin typeface="Consolas"/>
              <a:ea typeface="Consolas"/>
              <a:cs typeface="Consolas"/>
              <a:sym typeface="Consolas"/>
            </a:endParaRPr>
          </a:p>
          <a:p>
            <a:pPr indent="0" lvl="0" marL="0" rtl="0" algn="l">
              <a:lnSpc>
                <a:spcPct val="115000"/>
              </a:lnSpc>
              <a:spcBef>
                <a:spcPts val="0"/>
              </a:spcBef>
              <a:spcAft>
                <a:spcPts val="0"/>
              </a:spcAft>
              <a:buNone/>
            </a:pPr>
            <a:r>
              <a:rPr lang="en" sz="950">
                <a:solidFill>
                  <a:srgbClr val="334155"/>
                </a:solidFill>
                <a:latin typeface="Consolas"/>
                <a:ea typeface="Consolas"/>
                <a:cs typeface="Consolas"/>
                <a:sym typeface="Consolas"/>
              </a:rPr>
              <a:t>What a horrible show! //</a:t>
            </a:r>
            <a:endParaRPr>
              <a:solidFill>
                <a:schemeClr val="dk1"/>
              </a:solidFill>
            </a:endParaRPr>
          </a:p>
          <a:p>
            <a:pPr indent="0" lvl="0" marL="0" rtl="0" algn="l">
              <a:lnSpc>
                <a:spcPct val="115000"/>
              </a:lnSpc>
              <a:spcBef>
                <a:spcPts val="1200"/>
              </a:spcBef>
              <a:spcAft>
                <a:spcPts val="1200"/>
              </a:spcAft>
              <a:buNone/>
            </a:pPr>
            <a:r>
              <a:rPr lang="en">
                <a:solidFill>
                  <a:schemeClr val="dk2"/>
                </a:solidFill>
              </a:rPr>
              <a:t>Output : Negative</a:t>
            </a:r>
            <a:endParaRPr/>
          </a:p>
        </p:txBody>
      </p:sp>
      <p:sp>
        <p:nvSpPr>
          <p:cNvPr id="75" name="Google Shape;75;g3bd637d1954_0_23"/>
          <p:cNvSpPr txBox="1"/>
          <p:nvPr/>
        </p:nvSpPr>
        <p:spPr>
          <a:xfrm>
            <a:off x="5115000" y="2083075"/>
            <a:ext cx="3000000" cy="238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334155"/>
                </a:solidFill>
              </a:rPr>
              <a:t>Prompt:</a:t>
            </a:r>
            <a:endParaRPr>
              <a:solidFill>
                <a:srgbClr val="334155"/>
              </a:solidFill>
            </a:endParaRPr>
          </a:p>
          <a:p>
            <a:pPr indent="0" lvl="0" marL="0" rtl="0" algn="l">
              <a:lnSpc>
                <a:spcPct val="115000"/>
              </a:lnSpc>
              <a:spcBef>
                <a:spcPts val="0"/>
              </a:spcBef>
              <a:spcAft>
                <a:spcPts val="0"/>
              </a:spcAft>
              <a:buNone/>
            </a:pPr>
            <a:r>
              <a:rPr lang="en" sz="950">
                <a:solidFill>
                  <a:srgbClr val="334155"/>
                </a:solidFill>
                <a:latin typeface="Consolas"/>
                <a:ea typeface="Consolas"/>
                <a:cs typeface="Consolas"/>
                <a:sym typeface="Consolas"/>
              </a:rPr>
              <a:t>Evaluate if these numbers can reach 24 </a:t>
            </a:r>
            <a:endParaRPr sz="950">
              <a:solidFill>
                <a:srgbClr val="334155"/>
              </a:solidFill>
              <a:latin typeface="Consolas"/>
              <a:ea typeface="Consolas"/>
              <a:cs typeface="Consolas"/>
              <a:sym typeface="Consolas"/>
            </a:endParaRPr>
          </a:p>
          <a:p>
            <a:pPr indent="0" lvl="0" marL="0" rtl="0" algn="l">
              <a:lnSpc>
                <a:spcPct val="115000"/>
              </a:lnSpc>
              <a:spcBef>
                <a:spcPts val="0"/>
              </a:spcBef>
              <a:spcAft>
                <a:spcPts val="0"/>
              </a:spcAft>
              <a:buNone/>
            </a:pPr>
            <a:r>
              <a:rPr lang="en" sz="950">
                <a:solidFill>
                  <a:srgbClr val="334155"/>
                </a:solidFill>
                <a:latin typeface="Consolas"/>
                <a:ea typeface="Consolas"/>
                <a:cs typeface="Consolas"/>
                <a:sym typeface="Consolas"/>
              </a:rPr>
              <a:t>(Sure/likely/impossible)</a:t>
            </a:r>
            <a:endParaRPr sz="950">
              <a:solidFill>
                <a:srgbClr val="334155"/>
              </a:solidFill>
              <a:latin typeface="Consolas"/>
              <a:ea typeface="Consolas"/>
              <a:cs typeface="Consolas"/>
              <a:sym typeface="Consolas"/>
            </a:endParaRPr>
          </a:p>
          <a:p>
            <a:pPr indent="0" lvl="0" marL="0" rtl="0" algn="l">
              <a:lnSpc>
                <a:spcPct val="115000"/>
              </a:lnSpc>
              <a:spcBef>
                <a:spcPts val="0"/>
              </a:spcBef>
              <a:spcAft>
                <a:spcPts val="0"/>
              </a:spcAft>
              <a:buNone/>
            </a:pPr>
            <a:r>
              <a:rPr lang="en" sz="950">
                <a:solidFill>
                  <a:srgbClr val="334155"/>
                </a:solidFill>
                <a:latin typeface="Consolas"/>
                <a:ea typeface="Consolas"/>
                <a:cs typeface="Consolas"/>
                <a:sym typeface="Consolas"/>
              </a:rPr>
              <a:t>10 14 : 10+14=24 , Sure</a:t>
            </a:r>
            <a:endParaRPr sz="950">
              <a:solidFill>
                <a:srgbClr val="334155"/>
              </a:solidFill>
              <a:latin typeface="Consolas"/>
              <a:ea typeface="Consolas"/>
              <a:cs typeface="Consolas"/>
              <a:sym typeface="Consolas"/>
            </a:endParaRPr>
          </a:p>
          <a:p>
            <a:pPr indent="0" lvl="0" marL="0" rtl="0" algn="l">
              <a:lnSpc>
                <a:spcPct val="115000"/>
              </a:lnSpc>
              <a:spcBef>
                <a:spcPts val="0"/>
              </a:spcBef>
              <a:spcAft>
                <a:spcPts val="0"/>
              </a:spcAft>
              <a:buNone/>
            </a:pPr>
            <a:r>
              <a:rPr lang="en" sz="950">
                <a:solidFill>
                  <a:srgbClr val="334155"/>
                </a:solidFill>
                <a:latin typeface="Consolas"/>
                <a:ea typeface="Consolas"/>
                <a:cs typeface="Consolas"/>
                <a:sym typeface="Consolas"/>
              </a:rPr>
              <a:t>6 4 : 6x4 =24 , Sure</a:t>
            </a:r>
            <a:endParaRPr sz="950">
              <a:solidFill>
                <a:srgbClr val="334155"/>
              </a:solidFill>
              <a:latin typeface="Consolas"/>
              <a:ea typeface="Consolas"/>
              <a:cs typeface="Consolas"/>
              <a:sym typeface="Consolas"/>
            </a:endParaRPr>
          </a:p>
          <a:p>
            <a:pPr indent="0" lvl="0" marL="0" rtl="0" algn="l">
              <a:lnSpc>
                <a:spcPct val="115000"/>
              </a:lnSpc>
              <a:spcBef>
                <a:spcPts val="0"/>
              </a:spcBef>
              <a:spcAft>
                <a:spcPts val="0"/>
              </a:spcAft>
              <a:buNone/>
            </a:pPr>
            <a:r>
              <a:rPr lang="en" sz="950">
                <a:solidFill>
                  <a:srgbClr val="334155"/>
                </a:solidFill>
                <a:latin typeface="Consolas"/>
                <a:ea typeface="Consolas"/>
                <a:cs typeface="Consolas"/>
                <a:sym typeface="Consolas"/>
              </a:rPr>
              <a:t>24 1 : 24x1=24 , Sure</a:t>
            </a:r>
            <a:endParaRPr sz="950">
              <a:solidFill>
                <a:srgbClr val="334155"/>
              </a:solidFill>
              <a:latin typeface="Consolas"/>
              <a:ea typeface="Consolas"/>
              <a:cs typeface="Consolas"/>
              <a:sym typeface="Consolas"/>
            </a:endParaRPr>
          </a:p>
          <a:p>
            <a:pPr indent="0" lvl="0" marL="0" rtl="0" algn="l">
              <a:lnSpc>
                <a:spcPct val="115000"/>
              </a:lnSpc>
              <a:spcBef>
                <a:spcPts val="0"/>
              </a:spcBef>
              <a:spcAft>
                <a:spcPts val="0"/>
              </a:spcAft>
              <a:buNone/>
            </a:pPr>
            <a:r>
              <a:rPr lang="en" sz="950">
                <a:solidFill>
                  <a:srgbClr val="334155"/>
                </a:solidFill>
                <a:latin typeface="Consolas"/>
                <a:ea typeface="Consolas"/>
                <a:cs typeface="Consolas"/>
                <a:sym typeface="Consolas"/>
              </a:rPr>
              <a:t>25,2 : 25-2=23 ,25x2=50, impossible</a:t>
            </a:r>
            <a:endParaRPr sz="950">
              <a:solidFill>
                <a:srgbClr val="334155"/>
              </a:solidFill>
              <a:latin typeface="Consolas"/>
              <a:ea typeface="Consolas"/>
              <a:cs typeface="Consolas"/>
              <a:sym typeface="Consolas"/>
            </a:endParaRPr>
          </a:p>
          <a:p>
            <a:pPr indent="0" lvl="0" marL="0" rtl="0" algn="l">
              <a:lnSpc>
                <a:spcPct val="115000"/>
              </a:lnSpc>
              <a:spcBef>
                <a:spcPts val="0"/>
              </a:spcBef>
              <a:spcAft>
                <a:spcPts val="0"/>
              </a:spcAft>
              <a:buNone/>
            </a:pPr>
            <a:r>
              <a:rPr lang="en" sz="950">
                <a:solidFill>
                  <a:srgbClr val="334155"/>
                </a:solidFill>
                <a:latin typeface="Consolas"/>
                <a:ea typeface="Consolas"/>
                <a:cs typeface="Consolas"/>
                <a:sym typeface="Consolas"/>
              </a:rPr>
              <a:t>12 2</a:t>
            </a:r>
            <a:endParaRPr sz="950">
              <a:solidFill>
                <a:srgbClr val="334155"/>
              </a:solidFill>
              <a:latin typeface="Consolas"/>
              <a:ea typeface="Consolas"/>
              <a:cs typeface="Consolas"/>
              <a:sym typeface="Consolas"/>
            </a:endParaRPr>
          </a:p>
          <a:p>
            <a:pPr indent="0" lvl="0" marL="0" rtl="0" algn="l">
              <a:lnSpc>
                <a:spcPct val="115000"/>
              </a:lnSpc>
              <a:spcBef>
                <a:spcPts val="1200"/>
              </a:spcBef>
              <a:spcAft>
                <a:spcPts val="0"/>
              </a:spcAft>
              <a:buNone/>
            </a:pPr>
            <a:r>
              <a:rPr lang="en">
                <a:solidFill>
                  <a:schemeClr val="dk2"/>
                </a:solidFill>
              </a:rPr>
              <a:t>Output : </a:t>
            </a:r>
            <a:endParaRPr>
              <a:solidFill>
                <a:schemeClr val="dk2"/>
              </a:solidFill>
            </a:endParaRPr>
          </a:p>
          <a:p>
            <a:pPr indent="0" lvl="0" marL="0" rtl="0" algn="l">
              <a:lnSpc>
                <a:spcPct val="115000"/>
              </a:lnSpc>
              <a:spcBef>
                <a:spcPts val="1200"/>
              </a:spcBef>
              <a:spcAft>
                <a:spcPts val="1200"/>
              </a:spcAft>
              <a:buNone/>
            </a:pPr>
            <a:r>
              <a:rPr lang="en">
                <a:solidFill>
                  <a:schemeClr val="dk2"/>
                </a:solidFill>
              </a:rPr>
              <a:t>12 2</a:t>
            </a:r>
            <a:endParaRPr>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g3bd637d1954_0_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Chain of Thought Prompting </a:t>
            </a:r>
            <a:endParaRPr/>
          </a:p>
        </p:txBody>
      </p:sp>
      <p:sp>
        <p:nvSpPr>
          <p:cNvPr id="81" name="Google Shape;81;g3bd637d1954_0_29"/>
          <p:cNvSpPr txBox="1"/>
          <p:nvPr>
            <p:ph idx="1" type="body"/>
          </p:nvPr>
        </p:nvSpPr>
        <p:spPr>
          <a:xfrm>
            <a:off x="311700" y="1152475"/>
            <a:ext cx="8520600" cy="8094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 sz="1200">
                <a:solidFill>
                  <a:srgbClr val="334155"/>
                </a:solidFill>
                <a:highlight>
                  <a:srgbClr val="FFFFFF"/>
                </a:highlight>
                <a:latin typeface="Roboto"/>
                <a:ea typeface="Roboto"/>
                <a:cs typeface="Roboto"/>
                <a:sym typeface="Roboto"/>
              </a:rPr>
              <a:t>Mirror human problem solving methods of decomposing problems into smaller problems. </a:t>
            </a:r>
            <a:endParaRPr sz="1200">
              <a:solidFill>
                <a:srgbClr val="334155"/>
              </a:solidFill>
              <a:highlight>
                <a:srgbClr val="FFFFFF"/>
              </a:highlight>
              <a:latin typeface="Roboto"/>
              <a:ea typeface="Roboto"/>
              <a:cs typeface="Roboto"/>
              <a:sym typeface="Roboto"/>
            </a:endParaRPr>
          </a:p>
          <a:p>
            <a:pPr indent="0" lvl="0" marL="0" rtl="0" algn="l">
              <a:spcBef>
                <a:spcPts val="0"/>
              </a:spcBef>
              <a:spcAft>
                <a:spcPts val="0"/>
              </a:spcAft>
              <a:buNone/>
            </a:pPr>
            <a:r>
              <a:rPr lang="en" sz="1200">
                <a:solidFill>
                  <a:srgbClr val="334155"/>
                </a:solidFill>
                <a:highlight>
                  <a:srgbClr val="FFFFFF"/>
                </a:highlight>
                <a:latin typeface="Roboto"/>
                <a:ea typeface="Roboto"/>
                <a:cs typeface="Roboto"/>
                <a:sym typeface="Roboto"/>
              </a:rPr>
              <a:t>Enables complex reasoning capabilities through intermediate reasoning steps. You can combine it with few-shot prompting to get better results on more complex tasks that require reasoning before responding.</a:t>
            </a:r>
            <a:endParaRPr sz="1400"/>
          </a:p>
        </p:txBody>
      </p:sp>
      <p:pic>
        <p:nvPicPr>
          <p:cNvPr id="82" name="Google Shape;82;g3bd637d1954_0_29"/>
          <p:cNvPicPr preferRelativeResize="0"/>
          <p:nvPr/>
        </p:nvPicPr>
        <p:blipFill>
          <a:blip r:embed="rId3">
            <a:alphaModFix/>
          </a:blip>
          <a:stretch>
            <a:fillRect/>
          </a:stretch>
        </p:blipFill>
        <p:spPr>
          <a:xfrm>
            <a:off x="1713425" y="2046100"/>
            <a:ext cx="5717158" cy="2876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g3bd637d1954_0_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Chain of Thought Prompting </a:t>
            </a:r>
            <a:endParaRPr/>
          </a:p>
          <a:p>
            <a:pPr indent="0" lvl="0" marL="0" rtl="0" algn="l">
              <a:spcBef>
                <a:spcPts val="0"/>
              </a:spcBef>
              <a:spcAft>
                <a:spcPts val="0"/>
              </a:spcAft>
              <a:buNone/>
            </a:pPr>
            <a:r>
              <a:t/>
            </a:r>
            <a:endParaRPr/>
          </a:p>
        </p:txBody>
      </p:sp>
      <p:pic>
        <p:nvPicPr>
          <p:cNvPr id="88" name="Google Shape;88;g3bd637d1954_0_45"/>
          <p:cNvPicPr preferRelativeResize="0"/>
          <p:nvPr/>
        </p:nvPicPr>
        <p:blipFill>
          <a:blip r:embed="rId3">
            <a:alphaModFix/>
          </a:blip>
          <a:stretch>
            <a:fillRect/>
          </a:stretch>
        </p:blipFill>
        <p:spPr>
          <a:xfrm>
            <a:off x="1021800" y="1017725"/>
            <a:ext cx="7100395" cy="382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g3bd637d1954_0_7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React Prompting</a:t>
            </a:r>
            <a:endParaRPr/>
          </a:p>
        </p:txBody>
      </p:sp>
      <p:sp>
        <p:nvSpPr>
          <p:cNvPr id="94" name="Google Shape;94;g3bd637d1954_0_7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800"/>
              </a:spcBef>
              <a:spcAft>
                <a:spcPts val="0"/>
              </a:spcAft>
              <a:buClr>
                <a:schemeClr val="dk1"/>
              </a:buClr>
              <a:buSzPts val="1100"/>
              <a:buFont typeface="Arial"/>
              <a:buNone/>
            </a:pPr>
            <a:r>
              <a:rPr lang="en" sz="1200">
                <a:solidFill>
                  <a:srgbClr val="334155"/>
                </a:solidFill>
                <a:highlight>
                  <a:srgbClr val="FFFFFF"/>
                </a:highlight>
                <a:latin typeface="Roboto"/>
                <a:ea typeface="Roboto"/>
                <a:cs typeface="Roboto"/>
                <a:sym typeface="Roboto"/>
              </a:rPr>
              <a:t> LLMs are used to generate both </a:t>
            </a:r>
            <a:r>
              <a:rPr i="1" lang="en" sz="1200">
                <a:solidFill>
                  <a:srgbClr val="334155"/>
                </a:solidFill>
                <a:highlight>
                  <a:srgbClr val="FFFFFF"/>
                </a:highlight>
                <a:latin typeface="Roboto"/>
                <a:ea typeface="Roboto"/>
                <a:cs typeface="Roboto"/>
                <a:sym typeface="Roboto"/>
              </a:rPr>
              <a:t>reasoning traces</a:t>
            </a:r>
            <a:r>
              <a:rPr lang="en" sz="1200">
                <a:solidFill>
                  <a:srgbClr val="334155"/>
                </a:solidFill>
                <a:highlight>
                  <a:srgbClr val="FFFFFF"/>
                </a:highlight>
                <a:latin typeface="Roboto"/>
                <a:ea typeface="Roboto"/>
                <a:cs typeface="Roboto"/>
                <a:sym typeface="Roboto"/>
              </a:rPr>
              <a:t> and </a:t>
            </a:r>
            <a:r>
              <a:rPr i="1" lang="en" sz="1200">
                <a:solidFill>
                  <a:srgbClr val="334155"/>
                </a:solidFill>
                <a:highlight>
                  <a:srgbClr val="FFFFFF"/>
                </a:highlight>
                <a:latin typeface="Roboto"/>
                <a:ea typeface="Roboto"/>
                <a:cs typeface="Roboto"/>
                <a:sym typeface="Roboto"/>
              </a:rPr>
              <a:t>task-specific actions</a:t>
            </a:r>
            <a:r>
              <a:rPr lang="en" sz="1200">
                <a:solidFill>
                  <a:srgbClr val="334155"/>
                </a:solidFill>
                <a:highlight>
                  <a:srgbClr val="FFFFFF"/>
                </a:highlight>
                <a:latin typeface="Roboto"/>
                <a:ea typeface="Roboto"/>
                <a:cs typeface="Roboto"/>
                <a:sym typeface="Roboto"/>
              </a:rPr>
              <a:t> in an interleaved manner.</a:t>
            </a:r>
            <a:endParaRPr sz="1200">
              <a:solidFill>
                <a:srgbClr val="334155"/>
              </a:solidFill>
              <a:highlight>
                <a:srgbClr val="FFFFFF"/>
              </a:highlight>
              <a:latin typeface="Roboto"/>
              <a:ea typeface="Roboto"/>
              <a:cs typeface="Roboto"/>
              <a:sym typeface="Roboto"/>
            </a:endParaRPr>
          </a:p>
          <a:p>
            <a:pPr indent="0" lvl="0" marL="0" rtl="0" algn="l">
              <a:spcBef>
                <a:spcPts val="1800"/>
              </a:spcBef>
              <a:spcAft>
                <a:spcPts val="0"/>
              </a:spcAft>
              <a:buClr>
                <a:schemeClr val="dk1"/>
              </a:buClr>
              <a:buSzPts val="1100"/>
              <a:buFont typeface="Arial"/>
              <a:buNone/>
            </a:pPr>
            <a:r>
              <a:rPr lang="en" sz="1200">
                <a:solidFill>
                  <a:srgbClr val="334155"/>
                </a:solidFill>
                <a:highlight>
                  <a:srgbClr val="FFFFFF"/>
                </a:highlight>
                <a:latin typeface="Roboto"/>
                <a:ea typeface="Roboto"/>
                <a:cs typeface="Roboto"/>
                <a:sym typeface="Roboto"/>
              </a:rPr>
              <a:t>Generating reasoning traces allow the model to induce, track, and update action plans, and even handle exceptions. The action step allows to interface with and gather information from external sources such as knowledge bases or environments.</a:t>
            </a:r>
            <a:endParaRPr sz="1200">
              <a:solidFill>
                <a:srgbClr val="334155"/>
              </a:solidFill>
              <a:highlight>
                <a:srgbClr val="FFFFFF"/>
              </a:highlight>
              <a:latin typeface="Roboto"/>
              <a:ea typeface="Roboto"/>
              <a:cs typeface="Roboto"/>
              <a:sym typeface="Roboto"/>
            </a:endParaRPr>
          </a:p>
          <a:p>
            <a:pPr indent="0" lvl="0" marL="0" rtl="0" algn="l">
              <a:spcBef>
                <a:spcPts val="1800"/>
              </a:spcBef>
              <a:spcAft>
                <a:spcPts val="0"/>
              </a:spcAft>
              <a:buClr>
                <a:schemeClr val="dk1"/>
              </a:buClr>
              <a:buSzPts val="1100"/>
              <a:buFont typeface="Arial"/>
              <a:buNone/>
            </a:pPr>
            <a:r>
              <a:rPr lang="en" sz="1200">
                <a:solidFill>
                  <a:srgbClr val="334155"/>
                </a:solidFill>
                <a:highlight>
                  <a:srgbClr val="FFFFFF"/>
                </a:highlight>
                <a:latin typeface="Roboto"/>
                <a:ea typeface="Roboto"/>
                <a:cs typeface="Roboto"/>
                <a:sym typeface="Roboto"/>
              </a:rPr>
              <a:t>The ReAct framework can allow LLMs to interact with external tools to retrieve additional information that leads to more reliable and factual responses.</a:t>
            </a:r>
            <a:endParaRPr sz="1200">
              <a:solidFill>
                <a:srgbClr val="334155"/>
              </a:solidFill>
              <a:highlight>
                <a:srgbClr val="FFFFFF"/>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g3bd637d1954_0_5"/>
          <p:cNvPicPr preferRelativeResize="0"/>
          <p:nvPr/>
        </p:nvPicPr>
        <p:blipFill>
          <a:blip r:embed="rId3">
            <a:alphaModFix/>
          </a:blip>
          <a:stretch>
            <a:fillRect/>
          </a:stretch>
        </p:blipFill>
        <p:spPr>
          <a:xfrm>
            <a:off x="2340699" y="1083800"/>
            <a:ext cx="4836400" cy="4014125"/>
          </a:xfrm>
          <a:prstGeom prst="rect">
            <a:avLst/>
          </a:prstGeom>
          <a:noFill/>
          <a:ln>
            <a:noFill/>
          </a:ln>
        </p:spPr>
      </p:pic>
      <p:sp>
        <p:nvSpPr>
          <p:cNvPr id="100" name="Google Shape;100;g3bd637d1954_0_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Comparison of prompting methods: CoT,Act only, Standard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g3bd637d1954_0_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Comparison of prompting methods : React</a:t>
            </a:r>
            <a:endParaRPr/>
          </a:p>
        </p:txBody>
      </p:sp>
      <p:pic>
        <p:nvPicPr>
          <p:cNvPr id="106" name="Google Shape;106;g3bd637d1954_0_15"/>
          <p:cNvPicPr preferRelativeResize="0"/>
          <p:nvPr/>
        </p:nvPicPr>
        <p:blipFill>
          <a:blip r:embed="rId3">
            <a:alphaModFix/>
          </a:blip>
          <a:stretch>
            <a:fillRect/>
          </a:stretch>
        </p:blipFill>
        <p:spPr>
          <a:xfrm>
            <a:off x="2336263" y="1086800"/>
            <a:ext cx="4471470" cy="382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